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7232650" cx="12858750"/>
  <p:notesSz cx="6858000" cy="9144000"/>
  <p:embeddedFontLst>
    <p:embeddedFont>
      <p:font typeface="Montserrat"/>
      <p:regular r:id="rId30"/>
      <p:bold r:id="rId31"/>
      <p:italic r:id="rId32"/>
      <p:boldItalic r:id="rId33"/>
    </p:embeddedFont>
    <p:embeddedFont>
      <p:font typeface="Poppi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031">
          <p15:clr>
            <a:srgbClr val="000000"/>
          </p15:clr>
        </p15:guide>
        <p15:guide id="2" orient="horz" pos="3761">
          <p15:clr>
            <a:srgbClr val="000000"/>
          </p15:clr>
        </p15:guide>
        <p15:guide id="3" pos="7588">
          <p15:clr>
            <a:srgbClr val="000000"/>
          </p15:clr>
        </p15:guide>
        <p15:guide id="4" pos="595">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031"/>
        <p:guide pos="3761" orient="horz"/>
        <p:guide pos="7588"/>
        <p:guide pos="595"/>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Poppins-bold.fntdata"/><Relationship Id="rId12" Type="http://schemas.openxmlformats.org/officeDocument/2006/relationships/slide" Target="slides/slide7.xml"/><Relationship Id="rId34" Type="http://schemas.openxmlformats.org/officeDocument/2006/relationships/font" Target="fonts/Poppins-regular.fntdata"/><Relationship Id="rId15" Type="http://schemas.openxmlformats.org/officeDocument/2006/relationships/slide" Target="slides/slide10.xml"/><Relationship Id="rId37" Type="http://schemas.openxmlformats.org/officeDocument/2006/relationships/font" Target="fonts/Poppins-boldItalic.fntdata"/><Relationship Id="rId14" Type="http://schemas.openxmlformats.org/officeDocument/2006/relationships/slide" Target="slides/slide9.xml"/><Relationship Id="rId36" Type="http://schemas.openxmlformats.org/officeDocument/2006/relationships/font" Target="fonts/Poppi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90"/>
              </a:spcBef>
              <a:spcAft>
                <a:spcPts val="0"/>
              </a:spcAft>
              <a:buSzPts val="1400"/>
              <a:buNone/>
              <a:defRPr b="0" i="0" sz="1300" u="none" cap="none" strike="noStrike">
                <a:solidFill>
                  <a:schemeClr val="dk1"/>
                </a:solidFill>
                <a:latin typeface="Montserrat"/>
                <a:ea typeface="Montserrat"/>
                <a:cs typeface="Montserrat"/>
                <a:sym typeface="Montserrat"/>
              </a:defRPr>
            </a:lvl1pPr>
            <a:lvl2pPr indent="-228600" lvl="1" marL="914400" marR="0" rtl="0" algn="l">
              <a:spcBef>
                <a:spcPts val="390"/>
              </a:spcBef>
              <a:spcAft>
                <a:spcPts val="0"/>
              </a:spcAft>
              <a:buSzPts val="1400"/>
              <a:buNone/>
              <a:defRPr b="0" i="0" sz="1300" u="none" cap="none" strike="noStrike">
                <a:solidFill>
                  <a:schemeClr val="dk1"/>
                </a:solidFill>
                <a:latin typeface="Montserrat"/>
                <a:ea typeface="Montserrat"/>
                <a:cs typeface="Montserrat"/>
                <a:sym typeface="Montserrat"/>
              </a:defRPr>
            </a:lvl2pPr>
            <a:lvl3pPr indent="-228600" lvl="2" marL="1371600" marR="0" rtl="0" algn="l">
              <a:spcBef>
                <a:spcPts val="390"/>
              </a:spcBef>
              <a:spcAft>
                <a:spcPts val="0"/>
              </a:spcAft>
              <a:buSzPts val="1400"/>
              <a:buNone/>
              <a:defRPr b="0" i="0" sz="1300" u="none" cap="none" strike="noStrike">
                <a:solidFill>
                  <a:schemeClr val="dk1"/>
                </a:solidFill>
                <a:latin typeface="Montserrat"/>
                <a:ea typeface="Montserrat"/>
                <a:cs typeface="Montserrat"/>
                <a:sym typeface="Montserrat"/>
              </a:defRPr>
            </a:lvl3pPr>
            <a:lvl4pPr indent="-228600" lvl="3" marL="1828800" marR="0" rtl="0" algn="l">
              <a:spcBef>
                <a:spcPts val="390"/>
              </a:spcBef>
              <a:spcAft>
                <a:spcPts val="0"/>
              </a:spcAft>
              <a:buSzPts val="1400"/>
              <a:buNone/>
              <a:defRPr b="0" i="0" sz="1300" u="none" cap="none" strike="noStrike">
                <a:solidFill>
                  <a:schemeClr val="dk1"/>
                </a:solidFill>
                <a:latin typeface="Montserrat"/>
                <a:ea typeface="Montserrat"/>
                <a:cs typeface="Montserrat"/>
                <a:sym typeface="Montserrat"/>
              </a:defRPr>
            </a:lvl4pPr>
            <a:lvl5pPr indent="-228600" lvl="4" marL="2286000" marR="0" rtl="0" algn="l">
              <a:spcBef>
                <a:spcPts val="390"/>
              </a:spcBef>
              <a:spcAft>
                <a:spcPts val="0"/>
              </a:spcAft>
              <a:buSzPts val="1400"/>
              <a:buNone/>
              <a:defRPr b="0" i="0" sz="13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300" u="none" cap="none" strike="noStrike">
                <a:solidFill>
                  <a:schemeClr val="dk1"/>
                </a:solidFill>
                <a:latin typeface="Montserrat"/>
                <a:ea typeface="Montserrat"/>
                <a:cs typeface="Montserrat"/>
                <a:sym typeface="Montserrat"/>
              </a:defRPr>
            </a:lvl6pPr>
            <a:lvl7pPr indent="-228600" lvl="6" marL="3200400" marR="0" rtl="0" algn="l">
              <a:spcBef>
                <a:spcPts val="0"/>
              </a:spcBef>
              <a:spcAft>
                <a:spcPts val="0"/>
              </a:spcAft>
              <a:buSzPts val="1400"/>
              <a:buNone/>
              <a:defRPr b="0" i="0" sz="1300" u="none" cap="none" strike="noStrike">
                <a:solidFill>
                  <a:schemeClr val="dk1"/>
                </a:solidFill>
                <a:latin typeface="Montserrat"/>
                <a:ea typeface="Montserrat"/>
                <a:cs typeface="Montserrat"/>
                <a:sym typeface="Montserrat"/>
              </a:defRPr>
            </a:lvl7pPr>
            <a:lvl8pPr indent="-228600" lvl="7" marL="3657600" marR="0" rtl="0" algn="l">
              <a:spcBef>
                <a:spcPts val="0"/>
              </a:spcBef>
              <a:spcAft>
                <a:spcPts val="0"/>
              </a:spcAft>
              <a:buSzPts val="1400"/>
              <a:buNone/>
              <a:defRPr b="0" i="0" sz="1300" u="none" cap="none" strike="noStrike">
                <a:solidFill>
                  <a:schemeClr val="dk1"/>
                </a:solidFill>
                <a:latin typeface="Montserrat"/>
                <a:ea typeface="Montserrat"/>
                <a:cs typeface="Montserrat"/>
                <a:sym typeface="Montserrat"/>
              </a:defRPr>
            </a:lvl8pPr>
            <a:lvl9pPr indent="-228600" lvl="8" marL="4114800" marR="0" rtl="0" algn="l">
              <a:spcBef>
                <a:spcPts val="0"/>
              </a:spcBef>
              <a:spcAft>
                <a:spcPts val="0"/>
              </a:spcAft>
              <a:buSzPts val="1400"/>
              <a:buNone/>
              <a:defRPr b="0" i="0" sz="1300" u="none" cap="none" strike="noStrike">
                <a:solidFill>
                  <a:schemeClr val="dk1"/>
                </a:solidFill>
                <a:latin typeface="Montserrat"/>
                <a:ea typeface="Montserrat"/>
                <a:cs typeface="Montserrat"/>
                <a:sym typeface="Montserrat"/>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 name="Google Shape;3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 name="Google Shape;3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1d46543b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1d46543bd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11" name="Google Shape;111;g251d46543bd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1d46543bd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1d46543bd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18" name="Google Shape;118;g251d46543bd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1d46543bd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1d46543bd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24" name="Google Shape;124;g251d46543bd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1bd4aac56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251bd4aac56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251bd4aac56_0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1bd4aac56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251bd4aac56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51bd4aac56_0_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1bd4aac56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251bd4aac56_0_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251bd4aac56_0_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1bd4aac56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1bd4aac56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57" name="Google Shape;157;g251bd4aac56_0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1bd4aac56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1bd4aac56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64" name="Google Shape;164;g251bd4aac56_0_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1bd4aac56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1bd4aac56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71" name="Google Shape;171;g251bd4aac56_0_1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1bd4aac56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1bd4aac56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78" name="Google Shape;178;g251bd4aac56_0_1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251bd4aac56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g251bd4aac56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g251bd4aac56_0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1bd4aac56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1bd4aac56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84" name="Google Shape;184;g251bd4aac56_0_1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1d46543bd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1d46543b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92" name="Google Shape;192;g251d46543bd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1d51262b0_0_644:notes"/>
          <p:cNvSpPr/>
          <p:nvPr>
            <p:ph idx="2" type="sldImg"/>
          </p:nvPr>
        </p:nvSpPr>
        <p:spPr>
          <a:xfrm>
            <a:off x="38113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1d51262b0_0_6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rPr b="1" lang="zh-CN" sz="1800"/>
              <a:t>Entered text</a:t>
            </a:r>
            <a:endParaRPr sz="1200"/>
          </a:p>
          <a:p>
            <a:pPr indent="0" lvl="0" marL="0" rtl="0" algn="l">
              <a:spcBef>
                <a:spcPts val="390"/>
              </a:spcBef>
              <a:spcAft>
                <a:spcPts val="0"/>
              </a:spcAft>
              <a:buNone/>
            </a:pPr>
            <a:r>
              <a:t/>
            </a:r>
            <a:endParaRPr sz="1200"/>
          </a:p>
          <a:p>
            <a:pPr indent="0" lvl="0" marL="0" rtl="0" algn="l">
              <a:spcBef>
                <a:spcPts val="390"/>
              </a:spcBef>
              <a:spcAft>
                <a:spcPts val="0"/>
              </a:spcAft>
              <a:buNone/>
            </a:pPr>
            <a:r>
              <a:rPr lang="zh-CN" sz="1200"/>
              <a:t>Foundations of Machine Learning</a:t>
            </a:r>
            <a:endParaRPr sz="1200"/>
          </a:p>
          <a:p>
            <a:pPr indent="0" lvl="0" marL="0" rtl="0" algn="l">
              <a:spcBef>
                <a:spcPts val="390"/>
              </a:spcBef>
              <a:spcAft>
                <a:spcPts val="0"/>
              </a:spcAft>
              <a:buNone/>
            </a:pPr>
            <a:r>
              <a:rPr lang="zh-CN" sz="1200"/>
              <a:t>Supervised learning</a:t>
            </a:r>
            <a:endParaRPr sz="1200"/>
          </a:p>
          <a:p>
            <a:pPr indent="0" lvl="0" marL="0" rtl="0" algn="l">
              <a:spcBef>
                <a:spcPts val="390"/>
              </a:spcBef>
              <a:spcAft>
                <a:spcPts val="0"/>
              </a:spcAft>
              <a:buNone/>
            </a:pPr>
            <a:r>
              <a:rPr lang="zh-CN" sz="1200"/>
              <a:t>Unsupervised learning</a:t>
            </a:r>
            <a:endParaRPr sz="1200"/>
          </a:p>
          <a:p>
            <a:pPr indent="0" lvl="0" marL="0" rtl="0" algn="l">
              <a:spcBef>
                <a:spcPts val="390"/>
              </a:spcBef>
              <a:spcAft>
                <a:spcPts val="0"/>
              </a:spcAft>
              <a:buNone/>
            </a:pPr>
            <a:r>
              <a:rPr lang="zh-CN" sz="1200"/>
              <a:t>Reinforcement learning</a:t>
            </a:r>
            <a:endParaRPr sz="1200"/>
          </a:p>
          <a:p>
            <a:pPr indent="0" lvl="0" marL="0" rtl="0" algn="l">
              <a:spcBef>
                <a:spcPts val="390"/>
              </a:spcBef>
              <a:spcAft>
                <a:spcPts val="0"/>
              </a:spcAft>
              <a:buNone/>
            </a:pPr>
            <a:r>
              <a:rPr lang="zh-CN" sz="1200"/>
              <a:t>Classification vs. regression problems vs clustering</a:t>
            </a:r>
            <a:endParaRPr sz="1200"/>
          </a:p>
          <a:p>
            <a:pPr indent="0" lvl="0" marL="0" rtl="0" algn="l">
              <a:spcBef>
                <a:spcPts val="390"/>
              </a:spcBef>
              <a:spcAft>
                <a:spcPts val="0"/>
              </a:spcAft>
              <a:buNone/>
            </a:pPr>
            <a:r>
              <a:t/>
            </a:r>
            <a:endParaRPr sz="1200"/>
          </a:p>
          <a:p>
            <a:pPr indent="0" lvl="0" marL="0" rtl="0" algn="l">
              <a:spcBef>
                <a:spcPts val="390"/>
              </a:spcBef>
              <a:spcAft>
                <a:spcPts val="0"/>
              </a:spcAft>
              <a:buNone/>
            </a:pPr>
            <a:r>
              <a:t/>
            </a:r>
            <a:endParaRPr sz="1200"/>
          </a:p>
          <a:p>
            <a:pPr indent="0" lvl="0" marL="0" rtl="0" algn="l">
              <a:spcBef>
                <a:spcPts val="390"/>
              </a:spcBef>
              <a:spcAft>
                <a:spcPts val="0"/>
              </a:spcAft>
              <a:buNone/>
            </a:pPr>
            <a:r>
              <a:t/>
            </a:r>
            <a:endParaRPr sz="1200"/>
          </a:p>
          <a:p>
            <a:pPr indent="0" lvl="0" marL="0" rtl="0" algn="l">
              <a:spcBef>
                <a:spcPts val="390"/>
              </a:spcBef>
              <a:spcAft>
                <a:spcPts val="0"/>
              </a:spcAft>
              <a:buNone/>
            </a:pPr>
            <a:r>
              <a:rPr lang="zh-CN" sz="1200"/>
              <a:t>Essential Concepts in Machine Learning including the given below with formulas and graphs wherever necessary</a:t>
            </a:r>
            <a:endParaRPr sz="1200"/>
          </a:p>
          <a:p>
            <a:pPr indent="0" lvl="0" marL="0" rtl="0" algn="l">
              <a:spcBef>
                <a:spcPts val="390"/>
              </a:spcBef>
              <a:spcAft>
                <a:spcPts val="0"/>
              </a:spcAft>
              <a:buNone/>
            </a:pPr>
            <a:r>
              <a:rPr lang="zh-CN" sz="1200"/>
              <a:t>Training data, testing data, and validation data</a:t>
            </a:r>
            <a:endParaRPr sz="1200"/>
          </a:p>
          <a:p>
            <a:pPr indent="0" lvl="0" marL="0" rtl="0" algn="l">
              <a:spcBef>
                <a:spcPts val="390"/>
              </a:spcBef>
              <a:spcAft>
                <a:spcPts val="0"/>
              </a:spcAft>
              <a:buNone/>
            </a:pPr>
            <a:r>
              <a:rPr lang="zh-CN" sz="1200"/>
              <a:t>K-fold CV</a:t>
            </a:r>
            <a:endParaRPr sz="1200"/>
          </a:p>
          <a:p>
            <a:pPr indent="0" lvl="0" marL="0" rtl="0" algn="l">
              <a:spcBef>
                <a:spcPts val="390"/>
              </a:spcBef>
              <a:spcAft>
                <a:spcPts val="0"/>
              </a:spcAft>
              <a:buNone/>
            </a:pPr>
            <a:r>
              <a:rPr lang="zh-CN" sz="1200"/>
              <a:t>Feature extraction and selection</a:t>
            </a:r>
            <a:endParaRPr sz="1200"/>
          </a:p>
          <a:p>
            <a:pPr indent="0" lvl="0" marL="0" rtl="0" algn="l">
              <a:spcBef>
                <a:spcPts val="390"/>
              </a:spcBef>
              <a:spcAft>
                <a:spcPts val="0"/>
              </a:spcAft>
              <a:buNone/>
            </a:pPr>
            <a:r>
              <a:rPr lang="zh-CN" sz="1200"/>
              <a:t>Evaluation metrics (accuracy, precision, recall, F1 score)</a:t>
            </a:r>
            <a:endParaRPr sz="1200"/>
          </a:p>
          <a:p>
            <a:pPr indent="0" lvl="0" marL="0" rtl="0" algn="l">
              <a:spcBef>
                <a:spcPts val="390"/>
              </a:spcBef>
              <a:spcAft>
                <a:spcPts val="0"/>
              </a:spcAft>
              <a:buNone/>
            </a:pPr>
            <a:r>
              <a:rPr lang="zh-CN" sz="1200"/>
              <a:t>Overfitting and underfitting and generalization</a:t>
            </a:r>
            <a:endParaRPr sz="1200"/>
          </a:p>
          <a:p>
            <a:pPr indent="0" lvl="0" marL="0" rtl="0" algn="l">
              <a:spcBef>
                <a:spcPts val="390"/>
              </a:spcBef>
              <a:spcAft>
                <a:spcPts val="0"/>
              </a:spcAft>
              <a:buNone/>
            </a:pPr>
            <a:r>
              <a:rPr lang="zh-CN" sz="1200"/>
              <a:t>Bias-variance tradeoff</a:t>
            </a:r>
            <a:endParaRPr sz="1200"/>
          </a:p>
          <a:p>
            <a:pPr indent="0" lvl="0" marL="0" rtl="0" algn="l">
              <a:spcBef>
                <a:spcPts val="390"/>
              </a:spcBef>
              <a:spcAft>
                <a:spcPts val="0"/>
              </a:spcAft>
              <a:buNone/>
            </a:pPr>
            <a:r>
              <a:t/>
            </a:r>
            <a:endParaRPr sz="1200"/>
          </a:p>
          <a:p>
            <a:pPr indent="0" lvl="0" marL="0" rtl="0" algn="l">
              <a:spcBef>
                <a:spcPts val="390"/>
              </a:spcBef>
              <a:spcAft>
                <a:spcPts val="0"/>
              </a:spcAft>
              <a:buNone/>
            </a:pPr>
            <a:r>
              <a:t/>
            </a:r>
            <a:endParaRPr sz="1200"/>
          </a:p>
          <a:p>
            <a:pPr indent="0" lvl="0" marL="0" rtl="0" algn="l">
              <a:spcBef>
                <a:spcPts val="390"/>
              </a:spcBef>
              <a:spcAft>
                <a:spcPts val="0"/>
              </a:spcAft>
              <a:buNone/>
            </a:pPr>
            <a:r>
              <a:rPr lang="zh-CN" sz="1200"/>
              <a:t>Basic ML algorithms with their mathematical formula and graphs:</a:t>
            </a:r>
            <a:endParaRPr sz="1200"/>
          </a:p>
          <a:p>
            <a:pPr indent="0" lvl="0" marL="0" rtl="0" algn="l">
              <a:spcBef>
                <a:spcPts val="390"/>
              </a:spcBef>
              <a:spcAft>
                <a:spcPts val="0"/>
              </a:spcAft>
              <a:buNone/>
            </a:pPr>
            <a:r>
              <a:rPr lang="zh-CN" sz="1200"/>
              <a:t>Linear regression, logistic regression</a:t>
            </a:r>
            <a:endParaRPr sz="1200"/>
          </a:p>
          <a:p>
            <a:pPr indent="0" lvl="0" marL="0" rtl="0" algn="l">
              <a:spcBef>
                <a:spcPts val="390"/>
              </a:spcBef>
              <a:spcAft>
                <a:spcPts val="0"/>
              </a:spcAft>
              <a:buNone/>
            </a:pPr>
            <a:r>
              <a:rPr lang="zh-CN" sz="1200"/>
              <a:t>KNN</a:t>
            </a:r>
            <a:endParaRPr sz="1200"/>
          </a:p>
          <a:p>
            <a:pPr indent="0" lvl="0" marL="0" rtl="0" algn="l">
              <a:spcBef>
                <a:spcPts val="390"/>
              </a:spcBef>
              <a:spcAft>
                <a:spcPts val="0"/>
              </a:spcAft>
              <a:buNone/>
            </a:pPr>
            <a:r>
              <a:rPr lang="zh-CN" sz="1200"/>
              <a:t>Basics of DT, RF</a:t>
            </a:r>
            <a:endParaRPr sz="1200"/>
          </a:p>
          <a:p>
            <a:pPr indent="0" lvl="0" marL="0" rtl="0" algn="l">
              <a:spcBef>
                <a:spcPts val="390"/>
              </a:spcBef>
              <a:spcAft>
                <a:spcPts val="0"/>
              </a:spcAft>
              <a:buNone/>
            </a:pPr>
            <a:r>
              <a:rPr lang="zh-CN" sz="1200"/>
              <a:t>Ensemble learning</a:t>
            </a:r>
            <a:endParaRPr sz="1200"/>
          </a:p>
          <a:p>
            <a:pPr indent="0" lvl="0" marL="0" rtl="0" algn="l">
              <a:spcBef>
                <a:spcPts val="390"/>
              </a:spcBef>
              <a:spcAft>
                <a:spcPts val="0"/>
              </a:spcAft>
              <a:buNone/>
            </a:pPr>
            <a:r>
              <a:rPr lang="zh-CN" sz="1200"/>
              <a:t>K-means clustering</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251bd4aac56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g251bd4aac56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g251bd4aac56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1bd4aac56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g251bd4aac56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g251bd4aac56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1d46543b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1d46543bd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83" name="Google Shape;83;g251d46543bd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1bd4aac56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251bd4aac56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251bd4aac56_0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1d46543bd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1d46543bd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98" name="Google Shape;98;g251d46543bd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1d46543b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1d46543bd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90"/>
              </a:spcBef>
              <a:spcAft>
                <a:spcPts val="0"/>
              </a:spcAft>
              <a:buNone/>
            </a:pPr>
            <a:r>
              <a:t/>
            </a:r>
            <a:endParaRPr/>
          </a:p>
        </p:txBody>
      </p:sp>
      <p:sp>
        <p:nvSpPr>
          <p:cNvPr id="104" name="Google Shape;104;g251d46543bd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空白"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spTree>
      <p:nvGrpSpPr>
        <p:cNvPr id="17" name="Shape 17"/>
        <p:cNvGrpSpPr/>
        <p:nvPr/>
      </p:nvGrpSpPr>
      <p:grpSpPr>
        <a:xfrm>
          <a:off x="0" y="0"/>
          <a:ext cx="0" cy="0"/>
          <a:chOff x="0" y="0"/>
          <a:chExt cx="0" cy="0"/>
        </a:xfrm>
      </p:grpSpPr>
      <p:sp>
        <p:nvSpPr>
          <p:cNvPr id="18" name="Google Shape;18;p4"/>
          <p:cNvSpPr/>
          <p:nvPr>
            <p:ph idx="2" type="pic"/>
          </p:nvPr>
        </p:nvSpPr>
        <p:spPr>
          <a:xfrm>
            <a:off x="4197826" y="3862346"/>
            <a:ext cx="4742666" cy="1848387"/>
          </a:xfrm>
          <a:prstGeom prst="rect">
            <a:avLst/>
          </a:prstGeom>
          <a:noFill/>
          <a:ln>
            <a:noFill/>
          </a:ln>
        </p:spPr>
      </p:sp>
      <p:sp>
        <p:nvSpPr>
          <p:cNvPr id="19" name="Google Shape;19;p4"/>
          <p:cNvSpPr/>
          <p:nvPr>
            <p:ph idx="3" type="pic"/>
          </p:nvPr>
        </p:nvSpPr>
        <p:spPr>
          <a:xfrm>
            <a:off x="4279647" y="3534216"/>
            <a:ext cx="4742666" cy="1848387"/>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SubTitle_Footer">
  <p:cSld name="Main Title+ SubTitle_Footer">
    <p:spTree>
      <p:nvGrpSpPr>
        <p:cNvPr id="20" name="Shape 2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ew Slide">
  <p:cSld name="Blank New Slide">
    <p:spTree>
      <p:nvGrpSpPr>
        <p:cNvPr id="21" name="Shape 2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自定义版式">
  <p:cSld name="13_自定义版式">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幻灯片" type="title">
  <p:cSld name="TITLE">
    <p:spTree>
      <p:nvGrpSpPr>
        <p:cNvPr id="23" name="Shape 23"/>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1">
    <p:spTree>
      <p:nvGrpSpPr>
        <p:cNvPr id="24" name="Shape 24"/>
        <p:cNvGrpSpPr/>
        <p:nvPr/>
      </p:nvGrpSpPr>
      <p:grpSpPr>
        <a:xfrm>
          <a:off x="0" y="0"/>
          <a:ext cx="0" cy="0"/>
          <a:chOff x="0" y="0"/>
          <a:chExt cx="0" cy="0"/>
        </a:xfrm>
      </p:grpSpPr>
      <p:sp>
        <p:nvSpPr>
          <p:cNvPr id="25" name="Google Shape;25;p9"/>
          <p:cNvSpPr txBox="1"/>
          <p:nvPr>
            <p:ph type="title"/>
          </p:nvPr>
        </p:nvSpPr>
        <p:spPr>
          <a:xfrm>
            <a:off x="888996" y="1294558"/>
            <a:ext cx="10799700" cy="10221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None/>
              <a:defRPr/>
            </a:lvl1pPr>
            <a:lvl2pPr lvl="1" rtl="0">
              <a:spcBef>
                <a:spcPts val="0"/>
              </a:spcBef>
              <a:spcAft>
                <a:spcPts val="0"/>
              </a:spcAft>
              <a:buSzPts val="1400"/>
              <a:buNone/>
              <a:defRPr>
                <a:latin typeface="Poppins"/>
                <a:ea typeface="Poppins"/>
                <a:cs typeface="Poppins"/>
                <a:sym typeface="Poppins"/>
              </a:defRPr>
            </a:lvl2pPr>
            <a:lvl3pPr lvl="2" rtl="0">
              <a:spcBef>
                <a:spcPts val="0"/>
              </a:spcBef>
              <a:spcAft>
                <a:spcPts val="0"/>
              </a:spcAft>
              <a:buSzPts val="1400"/>
              <a:buNone/>
              <a:defRPr>
                <a:latin typeface="Poppins"/>
                <a:ea typeface="Poppins"/>
                <a:cs typeface="Poppins"/>
                <a:sym typeface="Poppins"/>
              </a:defRPr>
            </a:lvl3pPr>
            <a:lvl4pPr lvl="3" rtl="0">
              <a:spcBef>
                <a:spcPts val="0"/>
              </a:spcBef>
              <a:spcAft>
                <a:spcPts val="0"/>
              </a:spcAft>
              <a:buSzPts val="1400"/>
              <a:buNone/>
              <a:defRPr>
                <a:latin typeface="Poppins"/>
                <a:ea typeface="Poppins"/>
                <a:cs typeface="Poppins"/>
                <a:sym typeface="Poppins"/>
              </a:defRPr>
            </a:lvl4pPr>
            <a:lvl5pPr lvl="4" rtl="0">
              <a:spcBef>
                <a:spcPts val="0"/>
              </a:spcBef>
              <a:spcAft>
                <a:spcPts val="0"/>
              </a:spcAft>
              <a:buSzPts val="1400"/>
              <a:buNone/>
              <a:defRPr>
                <a:latin typeface="Poppins"/>
                <a:ea typeface="Poppins"/>
                <a:cs typeface="Poppins"/>
                <a:sym typeface="Poppins"/>
              </a:defRPr>
            </a:lvl5pPr>
            <a:lvl6pPr lvl="5" rtl="0">
              <a:spcBef>
                <a:spcPts val="0"/>
              </a:spcBef>
              <a:spcAft>
                <a:spcPts val="0"/>
              </a:spcAft>
              <a:buSzPts val="1400"/>
              <a:buNone/>
              <a:defRPr>
                <a:latin typeface="Poppins"/>
                <a:ea typeface="Poppins"/>
                <a:cs typeface="Poppins"/>
                <a:sym typeface="Poppins"/>
              </a:defRPr>
            </a:lvl6pPr>
            <a:lvl7pPr lvl="6" rtl="0">
              <a:spcBef>
                <a:spcPts val="0"/>
              </a:spcBef>
              <a:spcAft>
                <a:spcPts val="0"/>
              </a:spcAft>
              <a:buSzPts val="1400"/>
              <a:buNone/>
              <a:defRPr>
                <a:latin typeface="Poppins"/>
                <a:ea typeface="Poppins"/>
                <a:cs typeface="Poppins"/>
                <a:sym typeface="Poppins"/>
              </a:defRPr>
            </a:lvl7pPr>
            <a:lvl8pPr lvl="7" rtl="0">
              <a:spcBef>
                <a:spcPts val="0"/>
              </a:spcBef>
              <a:spcAft>
                <a:spcPts val="0"/>
              </a:spcAft>
              <a:buSzPts val="1400"/>
              <a:buNone/>
              <a:defRPr>
                <a:latin typeface="Poppins"/>
                <a:ea typeface="Poppins"/>
                <a:cs typeface="Poppins"/>
                <a:sym typeface="Poppins"/>
              </a:defRPr>
            </a:lvl8pPr>
            <a:lvl9pPr lvl="8" rtl="0">
              <a:spcBef>
                <a:spcPts val="0"/>
              </a:spcBef>
              <a:spcAft>
                <a:spcPts val="0"/>
              </a:spcAft>
              <a:buSzPts val="1400"/>
              <a:buNone/>
              <a:defRPr>
                <a:latin typeface="Poppins"/>
                <a:ea typeface="Poppins"/>
                <a:cs typeface="Poppins"/>
                <a:sym typeface="Poppins"/>
              </a:defRPr>
            </a:lvl9pPr>
          </a:lstStyle>
          <a:p/>
        </p:txBody>
      </p:sp>
      <p:sp>
        <p:nvSpPr>
          <p:cNvPr id="26" name="Google Shape;26;p9"/>
          <p:cNvSpPr txBox="1"/>
          <p:nvPr>
            <p:ph idx="12" type="sldNum"/>
          </p:nvPr>
        </p:nvSpPr>
        <p:spPr>
          <a:xfrm>
            <a:off x="11914394" y="6557289"/>
            <a:ext cx="771600" cy="5535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27" name="Google Shape;27;p9"/>
          <p:cNvSpPr txBox="1"/>
          <p:nvPr>
            <p:ph idx="1" type="body"/>
          </p:nvPr>
        </p:nvSpPr>
        <p:spPr>
          <a:xfrm>
            <a:off x="888996" y="2414891"/>
            <a:ext cx="7111200" cy="2755500"/>
          </a:xfrm>
          <a:prstGeom prst="rect">
            <a:avLst/>
          </a:prstGeom>
        </p:spPr>
        <p:txBody>
          <a:bodyPr anchorCtr="0" anchor="t" bIns="45700" lIns="91425" spcFirstLastPara="1" rIns="91425" wrap="square" tIns="45700">
            <a:normAutofit/>
          </a:bodyPr>
          <a:lstStyle>
            <a:lvl1pPr indent="-342900" lvl="0" marL="457200" rtl="0">
              <a:spcBef>
                <a:spcPts val="1000"/>
              </a:spcBef>
              <a:spcAft>
                <a:spcPts val="0"/>
              </a:spcAft>
              <a:buSzPts val="1800"/>
              <a:buChar char="•"/>
              <a:defRPr sz="1800"/>
            </a:lvl1pPr>
            <a:lvl2pPr indent="-336550" lvl="1" marL="914400" rtl="0">
              <a:spcBef>
                <a:spcPts val="500"/>
              </a:spcBef>
              <a:spcAft>
                <a:spcPts val="0"/>
              </a:spcAft>
              <a:buSzPts val="1700"/>
              <a:buChar char="•"/>
              <a:defRPr sz="1700"/>
            </a:lvl2pPr>
            <a:lvl3pPr indent="-336550" lvl="2" marL="1371600" rtl="0">
              <a:spcBef>
                <a:spcPts val="500"/>
              </a:spcBef>
              <a:spcAft>
                <a:spcPts val="0"/>
              </a:spcAft>
              <a:buSzPts val="1700"/>
              <a:buChar char="•"/>
              <a:defRPr sz="1700"/>
            </a:lvl3pPr>
            <a:lvl4pPr indent="-336550" lvl="3" marL="1828800" rtl="0">
              <a:spcBef>
                <a:spcPts val="500"/>
              </a:spcBef>
              <a:spcAft>
                <a:spcPts val="0"/>
              </a:spcAft>
              <a:buSzPts val="1700"/>
              <a:buChar char="•"/>
              <a:defRPr sz="1700"/>
            </a:lvl4pPr>
            <a:lvl5pPr indent="-336550" lvl="4" marL="2286000" rtl="0">
              <a:spcBef>
                <a:spcPts val="500"/>
              </a:spcBef>
              <a:spcAft>
                <a:spcPts val="0"/>
              </a:spcAft>
              <a:buSzPts val="1700"/>
              <a:buChar char="•"/>
              <a:defRPr sz="1700"/>
            </a:lvl5pPr>
            <a:lvl6pPr indent="-336550" lvl="5" marL="2743200" rtl="0">
              <a:spcBef>
                <a:spcPts val="500"/>
              </a:spcBef>
              <a:spcAft>
                <a:spcPts val="0"/>
              </a:spcAft>
              <a:buSzPts val="1700"/>
              <a:buChar char="•"/>
              <a:defRPr sz="1700"/>
            </a:lvl6pPr>
            <a:lvl7pPr indent="-336550" lvl="6" marL="3200400" rtl="0">
              <a:spcBef>
                <a:spcPts val="500"/>
              </a:spcBef>
              <a:spcAft>
                <a:spcPts val="0"/>
              </a:spcAft>
              <a:buSzPts val="1700"/>
              <a:buChar char="•"/>
              <a:defRPr sz="1700"/>
            </a:lvl7pPr>
            <a:lvl8pPr indent="-336550" lvl="7" marL="3657600" rtl="0">
              <a:spcBef>
                <a:spcPts val="500"/>
              </a:spcBef>
              <a:spcAft>
                <a:spcPts val="0"/>
              </a:spcAft>
              <a:buSzPts val="1700"/>
              <a:buChar char="•"/>
              <a:defRPr sz="1700"/>
            </a:lvl8pPr>
            <a:lvl9pPr indent="-336550" lvl="8" marL="4114800" rtl="0">
              <a:spcBef>
                <a:spcPts val="500"/>
              </a:spcBef>
              <a:spcAft>
                <a:spcPts val="0"/>
              </a:spcAft>
              <a:buSzPts val="1700"/>
              <a:buChar char="•"/>
              <a:defRPr sz="1700"/>
            </a:lvl9pPr>
          </a:lstStyle>
          <a:p/>
        </p:txBody>
      </p:sp>
      <p:pic>
        <p:nvPicPr>
          <p:cNvPr id="28" name="Google Shape;28;p9"/>
          <p:cNvPicPr preferRelativeResize="0"/>
          <p:nvPr/>
        </p:nvPicPr>
        <p:blipFill>
          <a:blip r:embed="rId2">
            <a:alphaModFix/>
          </a:blip>
          <a:stretch>
            <a:fillRect/>
          </a:stretch>
        </p:blipFill>
        <p:spPr>
          <a:xfrm rot="5400000">
            <a:off x="1022648" y="669198"/>
            <a:ext cx="527180" cy="527180"/>
          </a:xfrm>
          <a:prstGeom prst="rect">
            <a:avLst/>
          </a:prstGeom>
          <a:noFill/>
          <a:ln>
            <a:noFill/>
          </a:ln>
        </p:spPr>
      </p:pic>
      <p:pic>
        <p:nvPicPr>
          <p:cNvPr id="29" name="Google Shape;29;p9"/>
          <p:cNvPicPr preferRelativeResize="0"/>
          <p:nvPr/>
        </p:nvPicPr>
        <p:blipFill rotWithShape="1">
          <a:blip r:embed="rId3">
            <a:alphaModFix/>
          </a:blip>
          <a:srcRect b="0" l="7871" r="4470" t="0"/>
          <a:stretch/>
        </p:blipFill>
        <p:spPr>
          <a:xfrm rot="5399995">
            <a:off x="7259229" y="1787127"/>
            <a:ext cx="7241542" cy="3658398"/>
          </a:xfrm>
          <a:prstGeom prst="rect">
            <a:avLst/>
          </a:prstGeom>
          <a:noFill/>
          <a:ln>
            <a:noFill/>
          </a:ln>
        </p:spPr>
      </p:pic>
    </p:spTree>
  </p:cSld>
  <p:clrMapOvr>
    <a:masterClrMapping/>
  </p:clrMapOvr>
  <p:extLst>
    <p:ext uri="{DCECCB84-F9BA-43D5-87BE-67443E8EF086}">
      <p15:sldGuideLst>
        <p15:guide id="1" orient="horz" pos="2278">
          <p15:clr>
            <a:srgbClr val="E46962"/>
          </p15:clr>
        </p15:guide>
        <p15:guide id="2" pos="4050">
          <p15:clr>
            <a:srgbClr val="E46962"/>
          </p15:clr>
        </p15:guide>
        <p15:guide id="3" pos="560">
          <p15:clr>
            <a:srgbClr val="E46962"/>
          </p15:clr>
        </p15:guide>
        <p15:guide id="4" orient="horz" pos="883">
          <p15:clr>
            <a:srgbClr val="E46962"/>
          </p15:clr>
        </p15:guide>
        <p15:guide id="5" pos="7540">
          <p15:clr>
            <a:srgbClr val="E46962"/>
          </p15:clr>
        </p15:guide>
        <p15:guide id="6" pos="644">
          <p15:clr>
            <a:srgbClr val="E46962"/>
          </p15:clr>
        </p15:guide>
        <p15:guide id="7" orient="horz" pos="1521">
          <p15:clr>
            <a:srgbClr val="E46962"/>
          </p15:clr>
        </p15:guide>
        <p15:guide id="8" orient="horz" pos="1269">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1">
  <p:cSld name="TITLE_2">
    <p:spTree>
      <p:nvGrpSpPr>
        <p:cNvPr id="30" name="Shape 30"/>
        <p:cNvGrpSpPr/>
        <p:nvPr/>
      </p:nvGrpSpPr>
      <p:grpSpPr>
        <a:xfrm>
          <a:off x="0" y="0"/>
          <a:ext cx="0" cy="0"/>
          <a:chOff x="0" y="0"/>
          <a:chExt cx="0" cy="0"/>
        </a:xfrm>
      </p:grpSpPr>
      <p:sp>
        <p:nvSpPr>
          <p:cNvPr id="31" name="Google Shape;31;p10"/>
          <p:cNvSpPr txBox="1"/>
          <p:nvPr>
            <p:ph type="title"/>
          </p:nvPr>
        </p:nvSpPr>
        <p:spPr>
          <a:xfrm>
            <a:off x="888996" y="1294558"/>
            <a:ext cx="10799700" cy="10221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None/>
              <a:defRPr/>
            </a:lvl1pPr>
            <a:lvl2pPr lvl="1" rtl="0">
              <a:spcBef>
                <a:spcPts val="0"/>
              </a:spcBef>
              <a:spcAft>
                <a:spcPts val="0"/>
              </a:spcAft>
              <a:buSzPts val="1400"/>
              <a:buNone/>
              <a:defRPr>
                <a:latin typeface="Poppins"/>
                <a:ea typeface="Poppins"/>
                <a:cs typeface="Poppins"/>
                <a:sym typeface="Poppins"/>
              </a:defRPr>
            </a:lvl2pPr>
            <a:lvl3pPr lvl="2" rtl="0">
              <a:spcBef>
                <a:spcPts val="0"/>
              </a:spcBef>
              <a:spcAft>
                <a:spcPts val="0"/>
              </a:spcAft>
              <a:buSzPts val="1400"/>
              <a:buNone/>
              <a:defRPr>
                <a:latin typeface="Poppins"/>
                <a:ea typeface="Poppins"/>
                <a:cs typeface="Poppins"/>
                <a:sym typeface="Poppins"/>
              </a:defRPr>
            </a:lvl3pPr>
            <a:lvl4pPr lvl="3" rtl="0">
              <a:spcBef>
                <a:spcPts val="0"/>
              </a:spcBef>
              <a:spcAft>
                <a:spcPts val="0"/>
              </a:spcAft>
              <a:buSzPts val="1400"/>
              <a:buNone/>
              <a:defRPr>
                <a:latin typeface="Poppins"/>
                <a:ea typeface="Poppins"/>
                <a:cs typeface="Poppins"/>
                <a:sym typeface="Poppins"/>
              </a:defRPr>
            </a:lvl4pPr>
            <a:lvl5pPr lvl="4" rtl="0">
              <a:spcBef>
                <a:spcPts val="0"/>
              </a:spcBef>
              <a:spcAft>
                <a:spcPts val="0"/>
              </a:spcAft>
              <a:buSzPts val="1400"/>
              <a:buNone/>
              <a:defRPr>
                <a:latin typeface="Poppins"/>
                <a:ea typeface="Poppins"/>
                <a:cs typeface="Poppins"/>
                <a:sym typeface="Poppins"/>
              </a:defRPr>
            </a:lvl5pPr>
            <a:lvl6pPr lvl="5" rtl="0">
              <a:spcBef>
                <a:spcPts val="0"/>
              </a:spcBef>
              <a:spcAft>
                <a:spcPts val="0"/>
              </a:spcAft>
              <a:buSzPts val="1400"/>
              <a:buNone/>
              <a:defRPr>
                <a:latin typeface="Poppins"/>
                <a:ea typeface="Poppins"/>
                <a:cs typeface="Poppins"/>
                <a:sym typeface="Poppins"/>
              </a:defRPr>
            </a:lvl6pPr>
            <a:lvl7pPr lvl="6" rtl="0">
              <a:spcBef>
                <a:spcPts val="0"/>
              </a:spcBef>
              <a:spcAft>
                <a:spcPts val="0"/>
              </a:spcAft>
              <a:buSzPts val="1400"/>
              <a:buNone/>
              <a:defRPr>
                <a:latin typeface="Poppins"/>
                <a:ea typeface="Poppins"/>
                <a:cs typeface="Poppins"/>
                <a:sym typeface="Poppins"/>
              </a:defRPr>
            </a:lvl7pPr>
            <a:lvl8pPr lvl="7" rtl="0">
              <a:spcBef>
                <a:spcPts val="0"/>
              </a:spcBef>
              <a:spcAft>
                <a:spcPts val="0"/>
              </a:spcAft>
              <a:buSzPts val="1400"/>
              <a:buNone/>
              <a:defRPr>
                <a:latin typeface="Poppins"/>
                <a:ea typeface="Poppins"/>
                <a:cs typeface="Poppins"/>
                <a:sym typeface="Poppins"/>
              </a:defRPr>
            </a:lvl8pPr>
            <a:lvl9pPr lvl="8" rtl="0">
              <a:spcBef>
                <a:spcPts val="0"/>
              </a:spcBef>
              <a:spcAft>
                <a:spcPts val="0"/>
              </a:spcAft>
              <a:buSzPts val="1400"/>
              <a:buNone/>
              <a:defRPr>
                <a:latin typeface="Poppins"/>
                <a:ea typeface="Poppins"/>
                <a:cs typeface="Poppins"/>
                <a:sym typeface="Poppins"/>
              </a:defRPr>
            </a:lvl9pPr>
          </a:lstStyle>
          <a:p/>
        </p:txBody>
      </p:sp>
      <p:sp>
        <p:nvSpPr>
          <p:cNvPr id="32" name="Google Shape;32;p10"/>
          <p:cNvSpPr txBox="1"/>
          <p:nvPr>
            <p:ph idx="12" type="sldNum"/>
          </p:nvPr>
        </p:nvSpPr>
        <p:spPr>
          <a:xfrm>
            <a:off x="11914394" y="6557289"/>
            <a:ext cx="771600" cy="5535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33" name="Google Shape;33;p10"/>
          <p:cNvSpPr txBox="1"/>
          <p:nvPr>
            <p:ph idx="1" type="body"/>
          </p:nvPr>
        </p:nvSpPr>
        <p:spPr>
          <a:xfrm>
            <a:off x="888996" y="2414891"/>
            <a:ext cx="7111200" cy="2755500"/>
          </a:xfrm>
          <a:prstGeom prst="rect">
            <a:avLst/>
          </a:prstGeom>
        </p:spPr>
        <p:txBody>
          <a:bodyPr anchorCtr="0" anchor="t" bIns="45700" lIns="91425" spcFirstLastPara="1" rIns="91425" wrap="square" tIns="45700">
            <a:normAutofit/>
          </a:bodyPr>
          <a:lstStyle>
            <a:lvl1pPr indent="-342900" lvl="0" marL="457200" rtl="0">
              <a:spcBef>
                <a:spcPts val="1000"/>
              </a:spcBef>
              <a:spcAft>
                <a:spcPts val="0"/>
              </a:spcAft>
              <a:buSzPts val="1800"/>
              <a:buChar char="•"/>
              <a:defRPr sz="1800"/>
            </a:lvl1pPr>
            <a:lvl2pPr indent="-336550" lvl="1" marL="914400" rtl="0">
              <a:spcBef>
                <a:spcPts val="500"/>
              </a:spcBef>
              <a:spcAft>
                <a:spcPts val="0"/>
              </a:spcAft>
              <a:buSzPts val="1700"/>
              <a:buChar char="•"/>
              <a:defRPr sz="1700"/>
            </a:lvl2pPr>
            <a:lvl3pPr indent="-336550" lvl="2" marL="1371600" rtl="0">
              <a:spcBef>
                <a:spcPts val="500"/>
              </a:spcBef>
              <a:spcAft>
                <a:spcPts val="0"/>
              </a:spcAft>
              <a:buSzPts val="1700"/>
              <a:buChar char="•"/>
              <a:defRPr sz="1700"/>
            </a:lvl3pPr>
            <a:lvl4pPr indent="-336550" lvl="3" marL="1828800" rtl="0">
              <a:spcBef>
                <a:spcPts val="500"/>
              </a:spcBef>
              <a:spcAft>
                <a:spcPts val="0"/>
              </a:spcAft>
              <a:buSzPts val="1700"/>
              <a:buChar char="•"/>
              <a:defRPr sz="1700"/>
            </a:lvl4pPr>
            <a:lvl5pPr indent="-336550" lvl="4" marL="2286000" rtl="0">
              <a:spcBef>
                <a:spcPts val="500"/>
              </a:spcBef>
              <a:spcAft>
                <a:spcPts val="0"/>
              </a:spcAft>
              <a:buSzPts val="1700"/>
              <a:buChar char="•"/>
              <a:defRPr sz="1700"/>
            </a:lvl5pPr>
            <a:lvl6pPr indent="-336550" lvl="5" marL="2743200" rtl="0">
              <a:spcBef>
                <a:spcPts val="500"/>
              </a:spcBef>
              <a:spcAft>
                <a:spcPts val="0"/>
              </a:spcAft>
              <a:buSzPts val="1700"/>
              <a:buChar char="•"/>
              <a:defRPr sz="1700"/>
            </a:lvl6pPr>
            <a:lvl7pPr indent="-336550" lvl="6" marL="3200400" rtl="0">
              <a:spcBef>
                <a:spcPts val="500"/>
              </a:spcBef>
              <a:spcAft>
                <a:spcPts val="0"/>
              </a:spcAft>
              <a:buSzPts val="1700"/>
              <a:buChar char="•"/>
              <a:defRPr sz="1700"/>
            </a:lvl7pPr>
            <a:lvl8pPr indent="-336550" lvl="7" marL="3657600" rtl="0">
              <a:spcBef>
                <a:spcPts val="500"/>
              </a:spcBef>
              <a:spcAft>
                <a:spcPts val="0"/>
              </a:spcAft>
              <a:buSzPts val="1700"/>
              <a:buChar char="•"/>
              <a:defRPr sz="1700"/>
            </a:lvl8pPr>
            <a:lvl9pPr indent="-336550" lvl="8" marL="4114800" rtl="0">
              <a:spcBef>
                <a:spcPts val="500"/>
              </a:spcBef>
              <a:spcAft>
                <a:spcPts val="0"/>
              </a:spcAft>
              <a:buSzPts val="1700"/>
              <a:buChar char="•"/>
              <a:defRPr sz="1700"/>
            </a:lvl9pPr>
          </a:lstStyle>
          <a:p/>
        </p:txBody>
      </p:sp>
      <p:pic>
        <p:nvPicPr>
          <p:cNvPr id="34" name="Google Shape;34;p10"/>
          <p:cNvPicPr preferRelativeResize="0"/>
          <p:nvPr/>
        </p:nvPicPr>
        <p:blipFill>
          <a:blip r:embed="rId2">
            <a:alphaModFix/>
          </a:blip>
          <a:stretch>
            <a:fillRect/>
          </a:stretch>
        </p:blipFill>
        <p:spPr>
          <a:xfrm rot="5400000">
            <a:off x="1022648" y="669198"/>
            <a:ext cx="527180" cy="527180"/>
          </a:xfrm>
          <a:prstGeom prst="rect">
            <a:avLst/>
          </a:prstGeom>
          <a:noFill/>
          <a:ln>
            <a:noFill/>
          </a:ln>
        </p:spPr>
      </p:pic>
      <p:pic>
        <p:nvPicPr>
          <p:cNvPr id="35" name="Google Shape;35;p10"/>
          <p:cNvPicPr preferRelativeResize="0"/>
          <p:nvPr/>
        </p:nvPicPr>
        <p:blipFill rotWithShape="1">
          <a:blip r:embed="rId3">
            <a:alphaModFix/>
          </a:blip>
          <a:srcRect b="0" l="7871" r="4470" t="0"/>
          <a:stretch/>
        </p:blipFill>
        <p:spPr>
          <a:xfrm rot="5399995">
            <a:off x="7259229" y="1787127"/>
            <a:ext cx="7241542" cy="3658398"/>
          </a:xfrm>
          <a:prstGeom prst="rect">
            <a:avLst/>
          </a:prstGeom>
          <a:noFill/>
          <a:ln>
            <a:noFill/>
          </a:ln>
        </p:spPr>
      </p:pic>
    </p:spTree>
  </p:cSld>
  <p:clrMapOvr>
    <a:masterClrMapping/>
  </p:clrMapOvr>
  <p:extLst>
    <p:ext uri="{DCECCB84-F9BA-43D5-87BE-67443E8EF086}">
      <p15:sldGuideLst>
        <p15:guide id="1" orient="horz" pos="2278">
          <p15:clr>
            <a:srgbClr val="E46962"/>
          </p15:clr>
        </p15:guide>
        <p15:guide id="2" pos="4050">
          <p15:clr>
            <a:srgbClr val="E46962"/>
          </p15:clr>
        </p15:guide>
        <p15:guide id="3" pos="560">
          <p15:clr>
            <a:srgbClr val="E46962"/>
          </p15:clr>
        </p15:guide>
        <p15:guide id="4" orient="horz" pos="883">
          <p15:clr>
            <a:srgbClr val="E46962"/>
          </p15:clr>
        </p15:guide>
        <p15:guide id="5" pos="7540">
          <p15:clr>
            <a:srgbClr val="E46962"/>
          </p15:clr>
        </p15:guide>
        <p15:guide id="6" pos="644">
          <p15:clr>
            <a:srgbClr val="E46962"/>
          </p15:clr>
        </p15:guide>
        <p15:guide id="7" orient="horz" pos="1521">
          <p15:clr>
            <a:srgbClr val="E46962"/>
          </p15:clr>
        </p15:guide>
        <p15:guide id="8" orient="horz" pos="1269">
          <p15:clr>
            <a:srgbClr val="E46962"/>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84238" y="385763"/>
            <a:ext cx="11090275" cy="13970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84238" y="1925638"/>
            <a:ext cx="11090275" cy="458946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12" name="Google Shape;12;p1"/>
          <p:cNvSpPr txBox="1"/>
          <p:nvPr>
            <p:ph idx="10" type="dt"/>
          </p:nvPr>
        </p:nvSpPr>
        <p:spPr>
          <a:xfrm>
            <a:off x="884238" y="6704013"/>
            <a:ext cx="2892425" cy="384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259263" y="6704013"/>
            <a:ext cx="4340225" cy="38417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9082088" y="6704013"/>
            <a:ext cx="2892425" cy="3841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Montserrat"/>
                <a:ea typeface="Montserrat"/>
                <a:cs typeface="Montserrat"/>
                <a:sym typeface="Montserrat"/>
              </a:defRPr>
            </a:lvl1pPr>
            <a:lvl2pPr indent="0" lvl="1" marL="0" marR="0" rtl="0" algn="r">
              <a:spcBef>
                <a:spcPts val="0"/>
              </a:spcBef>
              <a:spcAft>
                <a:spcPts val="0"/>
              </a:spcAft>
              <a:buNone/>
              <a:defRPr b="0" i="0" sz="1200" u="none" cap="none" strike="noStrike">
                <a:solidFill>
                  <a:srgbClr val="888888"/>
                </a:solidFill>
                <a:latin typeface="Montserrat"/>
                <a:ea typeface="Montserrat"/>
                <a:cs typeface="Montserrat"/>
                <a:sym typeface="Montserrat"/>
              </a:defRPr>
            </a:lvl2pPr>
            <a:lvl3pPr indent="0" lvl="2" marL="0" marR="0" rtl="0" algn="r">
              <a:spcBef>
                <a:spcPts val="0"/>
              </a:spcBef>
              <a:spcAft>
                <a:spcPts val="0"/>
              </a:spcAft>
              <a:buNone/>
              <a:defRPr b="0" i="0" sz="1200" u="none" cap="none" strike="noStrike">
                <a:solidFill>
                  <a:srgbClr val="888888"/>
                </a:solidFill>
                <a:latin typeface="Montserrat"/>
                <a:ea typeface="Montserrat"/>
                <a:cs typeface="Montserrat"/>
                <a:sym typeface="Montserrat"/>
              </a:defRPr>
            </a:lvl3pPr>
            <a:lvl4pPr indent="0" lvl="3" marL="0" marR="0" rtl="0" algn="r">
              <a:spcBef>
                <a:spcPts val="0"/>
              </a:spcBef>
              <a:spcAft>
                <a:spcPts val="0"/>
              </a:spcAft>
              <a:buNone/>
              <a:defRPr b="0" i="0" sz="1200" u="none" cap="none" strike="noStrike">
                <a:solidFill>
                  <a:srgbClr val="888888"/>
                </a:solidFill>
                <a:latin typeface="Montserrat"/>
                <a:ea typeface="Montserrat"/>
                <a:cs typeface="Montserrat"/>
                <a:sym typeface="Montserrat"/>
              </a:defRPr>
            </a:lvl4pPr>
            <a:lvl5pPr indent="0" lvl="4" marL="0" marR="0" rtl="0" algn="r">
              <a:spcBef>
                <a:spcPts val="0"/>
              </a:spcBef>
              <a:spcAft>
                <a:spcPts val="0"/>
              </a:spcAft>
              <a:buNone/>
              <a:defRPr b="0" i="0" sz="1200" u="none" cap="none" strike="noStrike">
                <a:solidFill>
                  <a:srgbClr val="888888"/>
                </a:solidFill>
                <a:latin typeface="Montserrat"/>
                <a:ea typeface="Montserrat"/>
                <a:cs typeface="Montserrat"/>
                <a:sym typeface="Montserrat"/>
              </a:defRPr>
            </a:lvl5pPr>
            <a:lvl6pPr indent="0" lvl="5" marL="0" marR="0" rtl="0" algn="r">
              <a:spcBef>
                <a:spcPts val="0"/>
              </a:spcBef>
              <a:spcAft>
                <a:spcPts val="0"/>
              </a:spcAft>
              <a:buNone/>
              <a:defRPr b="0" i="0" sz="1200" u="none" cap="none" strike="noStrike">
                <a:solidFill>
                  <a:srgbClr val="888888"/>
                </a:solidFill>
                <a:latin typeface="Montserrat"/>
                <a:ea typeface="Montserrat"/>
                <a:cs typeface="Montserrat"/>
                <a:sym typeface="Montserrat"/>
              </a:defRPr>
            </a:lvl6pPr>
            <a:lvl7pPr indent="0" lvl="6" marL="0" marR="0" rtl="0" algn="r">
              <a:spcBef>
                <a:spcPts val="0"/>
              </a:spcBef>
              <a:spcAft>
                <a:spcPts val="0"/>
              </a:spcAft>
              <a:buNone/>
              <a:defRPr b="0" i="0" sz="1200" u="none" cap="none" strike="noStrike">
                <a:solidFill>
                  <a:srgbClr val="888888"/>
                </a:solidFill>
                <a:latin typeface="Montserrat"/>
                <a:ea typeface="Montserrat"/>
                <a:cs typeface="Montserrat"/>
                <a:sym typeface="Montserrat"/>
              </a:defRPr>
            </a:lvl7pPr>
            <a:lvl8pPr indent="0" lvl="7" marL="0" marR="0" rtl="0" algn="r">
              <a:spcBef>
                <a:spcPts val="0"/>
              </a:spcBef>
              <a:spcAft>
                <a:spcPts val="0"/>
              </a:spcAft>
              <a:buNone/>
              <a:defRPr b="0" i="0" sz="1200" u="none" cap="none" strike="noStrike">
                <a:solidFill>
                  <a:srgbClr val="888888"/>
                </a:solidFill>
                <a:latin typeface="Montserrat"/>
                <a:ea typeface="Montserrat"/>
                <a:cs typeface="Montserrat"/>
                <a:sym typeface="Montserrat"/>
              </a:defRPr>
            </a:lvl8pPr>
            <a:lvl9pPr indent="0" lvl="8" marL="0" marR="0" rtl="0" algn="r">
              <a:spcBef>
                <a:spcPts val="0"/>
              </a:spcBef>
              <a:spcAft>
                <a:spcPts val="0"/>
              </a:spcAft>
              <a:buNone/>
              <a:defRPr b="0" i="0" sz="12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pic>
        <p:nvPicPr>
          <p:cNvPr id="41" name="Google Shape;41;p11"/>
          <p:cNvPicPr preferRelativeResize="0"/>
          <p:nvPr/>
        </p:nvPicPr>
        <p:blipFill rotWithShape="1">
          <a:blip r:embed="rId3">
            <a:alphaModFix/>
          </a:blip>
          <a:srcRect b="0" l="0" r="0" t="0"/>
          <a:stretch/>
        </p:blipFill>
        <p:spPr>
          <a:xfrm>
            <a:off x="0" y="15875"/>
            <a:ext cx="12858750" cy="7232650"/>
          </a:xfrm>
          <a:prstGeom prst="rect">
            <a:avLst/>
          </a:prstGeom>
          <a:noFill/>
          <a:ln>
            <a:noFill/>
          </a:ln>
        </p:spPr>
      </p:pic>
      <p:sp>
        <p:nvSpPr>
          <p:cNvPr id="42" name="Google Shape;42;p11"/>
          <p:cNvSpPr txBox="1"/>
          <p:nvPr/>
        </p:nvSpPr>
        <p:spPr>
          <a:xfrm>
            <a:off x="4106675" y="1321150"/>
            <a:ext cx="8540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4800">
                <a:solidFill>
                  <a:srgbClr val="49713D"/>
                </a:solidFill>
                <a:latin typeface="Montserrat"/>
                <a:ea typeface="Montserrat"/>
                <a:cs typeface="Montserrat"/>
                <a:sym typeface="Montserrat"/>
              </a:rPr>
              <a:t>Geometric Deep Learning</a:t>
            </a:r>
            <a:endParaRPr b="1" sz="4800">
              <a:solidFill>
                <a:srgbClr val="49713D"/>
              </a:solidFill>
              <a:latin typeface="Montserrat"/>
              <a:ea typeface="Montserrat"/>
              <a:cs typeface="Montserrat"/>
              <a:sym typeface="Montserrat"/>
            </a:endParaRPr>
          </a:p>
        </p:txBody>
      </p:sp>
      <p:sp>
        <p:nvSpPr>
          <p:cNvPr id="43" name="Google Shape;43;p11"/>
          <p:cNvSpPr txBox="1"/>
          <p:nvPr/>
        </p:nvSpPr>
        <p:spPr>
          <a:xfrm>
            <a:off x="5598275" y="2270375"/>
            <a:ext cx="55572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Font typeface="Arial"/>
              <a:buNone/>
            </a:pPr>
            <a:r>
              <a:rPr b="1" lang="zh-CN" sz="3100">
                <a:solidFill>
                  <a:schemeClr val="dk1"/>
                </a:solidFill>
                <a:latin typeface="Montserrat"/>
                <a:ea typeface="Montserrat"/>
                <a:cs typeface="Montserrat"/>
                <a:sym typeface="Montserrat"/>
              </a:rPr>
              <a:t>Going Beyond Euclidean </a:t>
            </a:r>
            <a:endParaRPr b="1" sz="31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250"/>
                                        <p:tgtEl>
                                          <p:spTgt spid="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nvSpPr>
        <p:spPr>
          <a:xfrm>
            <a:off x="178425" y="1269550"/>
            <a:ext cx="12501900" cy="596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zh-CN" sz="2300">
                <a:solidFill>
                  <a:schemeClr val="dk1"/>
                </a:solidFill>
                <a:latin typeface="Times New Roman"/>
                <a:ea typeface="Times New Roman"/>
                <a:cs typeface="Times New Roman"/>
                <a:sym typeface="Times New Roman"/>
              </a:rPr>
              <a:t>A property of the neural network where the learned representation or output remains unchanged when the input graph undergoes certain transformations or operations.</a:t>
            </a:r>
            <a:endParaRPr sz="23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None/>
            </a:pPr>
            <a:r>
              <a:rPr lang="zh-CN" sz="2300">
                <a:solidFill>
                  <a:schemeClr val="dk1"/>
                </a:solidFill>
                <a:latin typeface="Times New Roman"/>
                <a:ea typeface="Times New Roman"/>
                <a:cs typeface="Times New Roman"/>
                <a:sym typeface="Times New Roman"/>
              </a:rPr>
              <a:t>Invariance ensures that the neural network focuses on capturing and learning the essential features or properties of the graph that are preserved under specific transformations. For example, if the graph is invariant to node permutations, it means that the network's output should not depend on the ordering of the nodes.</a:t>
            </a:r>
            <a:endParaRPr sz="23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None/>
            </a:pPr>
            <a:r>
              <a:rPr lang="zh-CN" sz="2300">
                <a:solidFill>
                  <a:schemeClr val="dk1"/>
                </a:solidFill>
                <a:latin typeface="Times New Roman"/>
                <a:ea typeface="Times New Roman"/>
                <a:cs typeface="Times New Roman"/>
                <a:sym typeface="Times New Roman"/>
              </a:rPr>
              <a:t>By enforcing invariance, graph neural networks can generalize well and make robust predictions despite variations in the graph structure. This property is particularly important in scenarios where the order or arrangement of the nodes is not meaningful or can vary, such as when dealing with molecular graphs or social network data.</a:t>
            </a:r>
            <a:endParaRPr sz="23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lang="zh-CN" sz="2300">
                <a:solidFill>
                  <a:schemeClr val="dk1"/>
                </a:solidFill>
                <a:latin typeface="Times New Roman"/>
                <a:ea typeface="Times New Roman"/>
                <a:cs typeface="Times New Roman"/>
                <a:sym typeface="Times New Roman"/>
              </a:rPr>
              <a:t>Concretely, some properties like energy of an atomistic system should be constant regardless of how we shift the system; others like force should be rotated accordingly if we rotate the system. To incorporate these inductive biases, equivariant and invariant neural networks have been proposed.</a:t>
            </a:r>
            <a:endParaRPr sz="2300">
              <a:solidFill>
                <a:schemeClr val="dk1"/>
              </a:solidFill>
              <a:latin typeface="Times New Roman"/>
              <a:ea typeface="Times New Roman"/>
              <a:cs typeface="Times New Roman"/>
              <a:sym typeface="Times New Roman"/>
            </a:endParaRPr>
          </a:p>
        </p:txBody>
      </p:sp>
      <p:sp>
        <p:nvSpPr>
          <p:cNvPr id="114" name="Google Shape;114;p20"/>
          <p:cNvSpPr txBox="1"/>
          <p:nvPr/>
        </p:nvSpPr>
        <p:spPr>
          <a:xfrm>
            <a:off x="1935525" y="575175"/>
            <a:ext cx="89274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Invariance</a:t>
            </a:r>
            <a:r>
              <a:rPr lang="zh-CN" sz="3200">
                <a:solidFill>
                  <a:srgbClr val="7F7F7F"/>
                </a:solidFill>
                <a:latin typeface="Montserrat"/>
                <a:ea typeface="Montserrat"/>
                <a:cs typeface="Montserrat"/>
                <a:sym typeface="Montserrat"/>
              </a:rPr>
              <a:t> in Geometric Deep Learning</a:t>
            </a:r>
            <a:endParaRPr sz="3200">
              <a:solidFill>
                <a:srgbClr val="7F7F7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995600" y="1692125"/>
            <a:ext cx="10867550" cy="38483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345" y="0"/>
            <a:ext cx="12858004" cy="723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nvSpPr>
        <p:spPr>
          <a:xfrm>
            <a:off x="759825" y="846375"/>
            <a:ext cx="113391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Why we don’t use Adjacency List for graph Structure ?</a:t>
            </a:r>
            <a:endParaRPr sz="3200">
              <a:solidFill>
                <a:srgbClr val="7F7F7F"/>
              </a:solidFill>
              <a:latin typeface="Montserrat"/>
              <a:ea typeface="Montserrat"/>
              <a:cs typeface="Montserrat"/>
              <a:sym typeface="Montserrat"/>
            </a:endParaRPr>
          </a:p>
        </p:txBody>
      </p:sp>
      <p:sp>
        <p:nvSpPr>
          <p:cNvPr id="133" name="Google Shape;133;p23"/>
          <p:cNvSpPr/>
          <p:nvPr/>
        </p:nvSpPr>
        <p:spPr>
          <a:xfrm>
            <a:off x="481965" y="561340"/>
            <a:ext cx="2611800" cy="75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134" name="Google Shape;134;p23"/>
          <p:cNvCxnSpPr>
            <a:stCxn id="133" idx="3"/>
          </p:cNvCxnSpPr>
          <p:nvPr/>
        </p:nvCxnSpPr>
        <p:spPr>
          <a:xfrm>
            <a:off x="3093765" y="599140"/>
            <a:ext cx="8952300" cy="19800"/>
          </a:xfrm>
          <a:prstGeom prst="straightConnector1">
            <a:avLst/>
          </a:prstGeom>
          <a:noFill/>
          <a:ln cap="flat" cmpd="sng" w="9525">
            <a:solidFill>
              <a:srgbClr val="404040"/>
            </a:solidFill>
            <a:prstDash val="solid"/>
            <a:miter lim="800000"/>
            <a:headEnd len="sm" w="sm" type="none"/>
            <a:tailEnd len="sm" w="sm" type="none"/>
          </a:ln>
        </p:spPr>
      </p:cxnSp>
      <p:pic>
        <p:nvPicPr>
          <p:cNvPr id="135" name="Google Shape;135;p23"/>
          <p:cNvPicPr preferRelativeResize="0"/>
          <p:nvPr/>
        </p:nvPicPr>
        <p:blipFill rotWithShape="1">
          <a:blip r:embed="rId3">
            <a:alphaModFix/>
          </a:blip>
          <a:srcRect b="0" l="7753" r="5808" t="2893"/>
          <a:stretch/>
        </p:blipFill>
        <p:spPr>
          <a:xfrm>
            <a:off x="2770500" y="1566400"/>
            <a:ext cx="6736424" cy="5648250"/>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nvSpPr>
        <p:spPr>
          <a:xfrm>
            <a:off x="259275" y="2177400"/>
            <a:ext cx="12367200" cy="45423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SzPts val="1100"/>
              <a:buNone/>
            </a:pPr>
            <a:r>
              <a:rPr lang="zh-CN" sz="2600">
                <a:solidFill>
                  <a:schemeClr val="dk1"/>
                </a:solidFill>
                <a:latin typeface="Times New Roman"/>
                <a:ea typeface="Times New Roman"/>
                <a:cs typeface="Times New Roman"/>
                <a:sym typeface="Times New Roman"/>
              </a:rPr>
              <a:t>GNNs work by propagating information through the graph. This is done using a process called message passing. In message passing, each node in the graph sends a message to its neighbors. These messages contain information about the node's features and its local neighborhood. The neighbors then update their own features based on the messages they receive. This process is repeated for multiple rounds, until the desired level of accuracy is achieved.</a:t>
            </a:r>
            <a:endParaRPr sz="2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t/>
            </a:r>
            <a:endParaRPr sz="2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rPr lang="zh-CN" sz="2600">
                <a:solidFill>
                  <a:schemeClr val="dk1"/>
                </a:solidFill>
                <a:latin typeface="Times New Roman"/>
                <a:ea typeface="Times New Roman"/>
                <a:cs typeface="Times New Roman"/>
                <a:sym typeface="Times New Roman"/>
              </a:rPr>
              <a:t>Embeddings are low-dimensional representations of data that can be used for tasks such as classification, clustering, and recommendation. Embeddings are learned by propagating information through the graph. </a:t>
            </a:r>
            <a:endParaRPr sz="2600">
              <a:solidFill>
                <a:schemeClr val="dk1"/>
              </a:solidFill>
              <a:latin typeface="Times New Roman"/>
              <a:ea typeface="Times New Roman"/>
              <a:cs typeface="Times New Roman"/>
              <a:sym typeface="Times New Roman"/>
            </a:endParaRPr>
          </a:p>
        </p:txBody>
      </p:sp>
      <p:sp>
        <p:nvSpPr>
          <p:cNvPr id="142" name="Google Shape;142;p24"/>
          <p:cNvSpPr txBox="1"/>
          <p:nvPr/>
        </p:nvSpPr>
        <p:spPr>
          <a:xfrm>
            <a:off x="2027325" y="1242600"/>
            <a:ext cx="88311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Message Passing, Embeddings in GNN</a:t>
            </a:r>
            <a:endParaRPr sz="3200">
              <a:solidFill>
                <a:srgbClr val="7F7F7F"/>
              </a:solidFill>
              <a:latin typeface="Montserrat"/>
              <a:ea typeface="Montserrat"/>
              <a:cs typeface="Montserrat"/>
              <a:sym typeface="Montserrat"/>
            </a:endParaRPr>
          </a:p>
        </p:txBody>
      </p:sp>
      <p:sp>
        <p:nvSpPr>
          <p:cNvPr id="143" name="Google Shape;143;p24"/>
          <p:cNvSpPr/>
          <p:nvPr/>
        </p:nvSpPr>
        <p:spPr>
          <a:xfrm>
            <a:off x="481965" y="561340"/>
            <a:ext cx="2611800" cy="75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144" name="Google Shape;144;p24"/>
          <p:cNvCxnSpPr>
            <a:stCxn id="143" idx="3"/>
          </p:cNvCxnSpPr>
          <p:nvPr/>
        </p:nvCxnSpPr>
        <p:spPr>
          <a:xfrm>
            <a:off x="3093765" y="599140"/>
            <a:ext cx="8952300" cy="19800"/>
          </a:xfrm>
          <a:prstGeom prst="straightConnector1">
            <a:avLst/>
          </a:prstGeom>
          <a:noFill/>
          <a:ln cap="flat" cmpd="sng" w="9525">
            <a:solidFill>
              <a:srgbClr val="404040"/>
            </a:solidFill>
            <a:prstDash val="solid"/>
            <a:miter lim="800000"/>
            <a:headEnd len="sm" w="sm" type="none"/>
            <a:tailEnd len="sm" w="sm" type="none"/>
          </a:ln>
        </p:spPr>
      </p:cxn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nvSpPr>
        <p:spPr>
          <a:xfrm>
            <a:off x="2937975" y="1068100"/>
            <a:ext cx="69828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How Message a Passing Works ?</a:t>
            </a:r>
            <a:endParaRPr sz="3200">
              <a:solidFill>
                <a:srgbClr val="7F7F7F"/>
              </a:solidFill>
              <a:latin typeface="Montserrat"/>
              <a:ea typeface="Montserrat"/>
              <a:cs typeface="Montserrat"/>
              <a:sym typeface="Montserrat"/>
            </a:endParaRPr>
          </a:p>
        </p:txBody>
      </p:sp>
      <p:sp>
        <p:nvSpPr>
          <p:cNvPr id="151" name="Google Shape;151;p25"/>
          <p:cNvSpPr/>
          <p:nvPr/>
        </p:nvSpPr>
        <p:spPr>
          <a:xfrm>
            <a:off x="481965" y="561340"/>
            <a:ext cx="2611800" cy="75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152" name="Google Shape;152;p25"/>
          <p:cNvCxnSpPr>
            <a:stCxn id="151" idx="3"/>
          </p:cNvCxnSpPr>
          <p:nvPr/>
        </p:nvCxnSpPr>
        <p:spPr>
          <a:xfrm>
            <a:off x="3093765" y="599140"/>
            <a:ext cx="8952300" cy="19800"/>
          </a:xfrm>
          <a:prstGeom prst="straightConnector1">
            <a:avLst/>
          </a:prstGeom>
          <a:noFill/>
          <a:ln cap="flat" cmpd="sng" w="9525">
            <a:solidFill>
              <a:srgbClr val="404040"/>
            </a:solidFill>
            <a:prstDash val="solid"/>
            <a:miter lim="800000"/>
            <a:headEnd len="sm" w="sm" type="none"/>
            <a:tailEnd len="sm" w="sm" type="none"/>
          </a:ln>
        </p:spPr>
      </p:cxnSp>
      <p:pic>
        <p:nvPicPr>
          <p:cNvPr id="153" name="Google Shape;153;p25"/>
          <p:cNvPicPr preferRelativeResize="0"/>
          <p:nvPr/>
        </p:nvPicPr>
        <p:blipFill>
          <a:blip r:embed="rId3">
            <a:alphaModFix/>
          </a:blip>
          <a:stretch>
            <a:fillRect/>
          </a:stretch>
        </p:blipFill>
        <p:spPr>
          <a:xfrm>
            <a:off x="0" y="1642425"/>
            <a:ext cx="12858751" cy="5352284"/>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nvSpPr>
        <p:spPr>
          <a:xfrm>
            <a:off x="2570325" y="347350"/>
            <a:ext cx="765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3200">
                <a:solidFill>
                  <a:srgbClr val="7F7F7F"/>
                </a:solidFill>
                <a:latin typeface="Montserrat"/>
                <a:ea typeface="Montserrat"/>
                <a:cs typeface="Montserrat"/>
                <a:sym typeface="Montserrat"/>
              </a:rPr>
              <a:t>Equation used in Message Passing </a:t>
            </a:r>
            <a:endParaRPr sz="3200">
              <a:solidFill>
                <a:srgbClr val="7F7F7F"/>
              </a:solidFill>
              <a:latin typeface="Montserrat"/>
              <a:ea typeface="Montserrat"/>
              <a:cs typeface="Montserrat"/>
              <a:sym typeface="Montserrat"/>
            </a:endParaRPr>
          </a:p>
        </p:txBody>
      </p:sp>
      <p:pic>
        <p:nvPicPr>
          <p:cNvPr id="160" name="Google Shape;160;p26"/>
          <p:cNvPicPr preferRelativeResize="0"/>
          <p:nvPr/>
        </p:nvPicPr>
        <p:blipFill>
          <a:blip r:embed="rId3">
            <a:alphaModFix/>
          </a:blip>
          <a:stretch>
            <a:fillRect/>
          </a:stretch>
        </p:blipFill>
        <p:spPr>
          <a:xfrm>
            <a:off x="152400" y="1135975"/>
            <a:ext cx="12704153" cy="609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a:blip r:embed="rId3">
            <a:alphaModFix/>
          </a:blip>
          <a:stretch>
            <a:fillRect/>
          </a:stretch>
        </p:blipFill>
        <p:spPr>
          <a:xfrm>
            <a:off x="1197837" y="1265825"/>
            <a:ext cx="10463075" cy="5767200"/>
          </a:xfrm>
          <a:prstGeom prst="rect">
            <a:avLst/>
          </a:prstGeom>
          <a:noFill/>
          <a:ln>
            <a:noFill/>
          </a:ln>
        </p:spPr>
      </p:pic>
      <p:sp>
        <p:nvSpPr>
          <p:cNvPr id="167" name="Google Shape;167;p27"/>
          <p:cNvSpPr txBox="1"/>
          <p:nvPr/>
        </p:nvSpPr>
        <p:spPr>
          <a:xfrm>
            <a:off x="5129925" y="286050"/>
            <a:ext cx="2598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3200">
                <a:solidFill>
                  <a:srgbClr val="7F7F7F"/>
                </a:solidFill>
                <a:latin typeface="Montserrat"/>
                <a:ea typeface="Montserrat"/>
                <a:cs typeface="Montserrat"/>
                <a:sym typeface="Montserrat"/>
              </a:rPr>
              <a:t>Example…</a:t>
            </a:r>
            <a:endParaRPr sz="3200">
              <a:solidFill>
                <a:srgbClr val="7F7F7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nvSpPr>
        <p:spPr>
          <a:xfrm>
            <a:off x="300525" y="265600"/>
            <a:ext cx="121974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zh-CN" sz="3100">
                <a:solidFill>
                  <a:srgbClr val="7F7F7F"/>
                </a:solidFill>
                <a:latin typeface="Montserrat"/>
                <a:ea typeface="Montserrat"/>
                <a:cs typeface="Montserrat"/>
                <a:sym typeface="Montserrat"/>
              </a:rPr>
              <a:t>Variations of different Aggregation and Updation Functions</a:t>
            </a:r>
            <a:r>
              <a:rPr b="1" lang="zh-CN" sz="1100">
                <a:solidFill>
                  <a:schemeClr val="dk1"/>
                </a:solidFill>
                <a:latin typeface="Times New Roman"/>
                <a:ea typeface="Times New Roman"/>
                <a:cs typeface="Times New Roman"/>
                <a:sym typeface="Times New Roman"/>
              </a:rPr>
              <a:t>:</a:t>
            </a:r>
            <a:endParaRPr b="1" sz="1100">
              <a:solidFill>
                <a:schemeClr val="dk1"/>
              </a:solidFill>
              <a:latin typeface="Times New Roman"/>
              <a:ea typeface="Times New Roman"/>
              <a:cs typeface="Times New Roman"/>
              <a:sym typeface="Times New Roman"/>
            </a:endParaRPr>
          </a:p>
        </p:txBody>
      </p:sp>
      <p:pic>
        <p:nvPicPr>
          <p:cNvPr id="174" name="Google Shape;174;p28"/>
          <p:cNvPicPr preferRelativeResize="0"/>
          <p:nvPr/>
        </p:nvPicPr>
        <p:blipFill rotWithShape="1">
          <a:blip r:embed="rId3">
            <a:alphaModFix/>
          </a:blip>
          <a:srcRect b="0" l="0" r="0" t="23059"/>
          <a:stretch/>
        </p:blipFill>
        <p:spPr>
          <a:xfrm>
            <a:off x="-30150" y="1345400"/>
            <a:ext cx="12858750" cy="53865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9"/>
          <p:cNvPicPr preferRelativeResize="0"/>
          <p:nvPr/>
        </p:nvPicPr>
        <p:blipFill>
          <a:blip r:embed="rId3">
            <a:alphaModFix/>
          </a:blip>
          <a:stretch>
            <a:fillRect/>
          </a:stretch>
        </p:blipFill>
        <p:spPr>
          <a:xfrm>
            <a:off x="714838" y="152400"/>
            <a:ext cx="11368781" cy="6927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2"/>
          <p:cNvSpPr txBox="1"/>
          <p:nvPr/>
        </p:nvSpPr>
        <p:spPr>
          <a:xfrm>
            <a:off x="259275" y="2340850"/>
            <a:ext cx="12367200" cy="37680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0"/>
              </a:spcBef>
              <a:spcAft>
                <a:spcPts val="0"/>
              </a:spcAft>
              <a:buClr>
                <a:srgbClr val="374151"/>
              </a:buClr>
              <a:buSzPts val="2400"/>
              <a:buFont typeface="Times New Roman"/>
              <a:buAutoNum type="arabicPeriod"/>
            </a:pPr>
            <a:r>
              <a:rPr lang="zh-CN" sz="2400">
                <a:solidFill>
                  <a:srgbClr val="374151"/>
                </a:solidFill>
                <a:latin typeface="Times New Roman"/>
                <a:ea typeface="Times New Roman"/>
                <a:cs typeface="Times New Roman"/>
                <a:sym typeface="Times New Roman"/>
              </a:rPr>
              <a:t>For almost 2000 years, "geometry" was synonymous with Euclidean geometry.</a:t>
            </a:r>
            <a:endParaRPr sz="2400">
              <a:solidFill>
                <a:srgbClr val="37415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374151"/>
              </a:buClr>
              <a:buSzPts val="2400"/>
              <a:buFont typeface="Times New Roman"/>
              <a:buAutoNum type="arabicPeriod"/>
            </a:pPr>
            <a:r>
              <a:rPr lang="zh-CN" sz="2400">
                <a:solidFill>
                  <a:srgbClr val="374151"/>
                </a:solidFill>
                <a:latin typeface="Times New Roman"/>
                <a:ea typeface="Times New Roman"/>
                <a:cs typeface="Times New Roman"/>
                <a:sym typeface="Times New Roman"/>
              </a:rPr>
              <a:t>Euclid's monopoly ended in the nineteenth century with the introduction of non-Euclidean geometries by Lobachevsky, Bolyai, Gauss, Riemann, and others.</a:t>
            </a:r>
            <a:endParaRPr sz="2400">
              <a:solidFill>
                <a:srgbClr val="37415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374151"/>
              </a:buClr>
              <a:buSzPts val="2400"/>
              <a:buFont typeface="Times New Roman"/>
              <a:buAutoNum type="arabicPeriod"/>
            </a:pPr>
            <a:r>
              <a:rPr lang="zh-CN" sz="2400">
                <a:solidFill>
                  <a:srgbClr val="374151"/>
                </a:solidFill>
                <a:latin typeface="Times New Roman"/>
                <a:ea typeface="Times New Roman"/>
                <a:cs typeface="Times New Roman"/>
                <a:sym typeface="Times New Roman"/>
              </a:rPr>
              <a:t>The development of projective geometry led to the emergence of different geometries.</a:t>
            </a:r>
            <a:endParaRPr sz="2400">
              <a:solidFill>
                <a:srgbClr val="37415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374151"/>
              </a:buClr>
              <a:buSzPts val="2400"/>
              <a:buFont typeface="Times New Roman"/>
              <a:buAutoNum type="arabicPeriod"/>
            </a:pPr>
            <a:r>
              <a:rPr lang="zh-CN" sz="2400">
                <a:solidFill>
                  <a:srgbClr val="374151"/>
                </a:solidFill>
                <a:latin typeface="Times New Roman"/>
                <a:ea typeface="Times New Roman"/>
                <a:cs typeface="Times New Roman"/>
                <a:sym typeface="Times New Roman"/>
              </a:rPr>
              <a:t>Mathematicians debated the true nature of geometry and what defines it.</a:t>
            </a:r>
            <a:endParaRPr sz="2400">
              <a:solidFill>
                <a:srgbClr val="37415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374151"/>
              </a:buClr>
              <a:buSzPts val="2400"/>
              <a:buFont typeface="Times New Roman"/>
              <a:buAutoNum type="arabicPeriod"/>
            </a:pPr>
            <a:r>
              <a:rPr lang="zh-CN" sz="2400">
                <a:solidFill>
                  <a:srgbClr val="374151"/>
                </a:solidFill>
                <a:latin typeface="Times New Roman"/>
                <a:ea typeface="Times New Roman"/>
                <a:cs typeface="Times New Roman"/>
                <a:sym typeface="Times New Roman"/>
              </a:rPr>
              <a:t>Felix Klein proposed the Erlangen program in 1872.</a:t>
            </a:r>
            <a:endParaRPr sz="2400">
              <a:solidFill>
                <a:srgbClr val="37415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374151"/>
              </a:buClr>
              <a:buSzPts val="2400"/>
              <a:buFont typeface="Times New Roman"/>
              <a:buAutoNum type="arabicPeriod"/>
            </a:pPr>
            <a:r>
              <a:rPr lang="zh-CN" sz="2400">
                <a:solidFill>
                  <a:srgbClr val="374151"/>
                </a:solidFill>
                <a:latin typeface="Times New Roman"/>
                <a:ea typeface="Times New Roman"/>
                <a:cs typeface="Times New Roman"/>
                <a:sym typeface="Times New Roman"/>
              </a:rPr>
              <a:t>Geometry was approached as the study of invariants or symmetries.</a:t>
            </a:r>
            <a:endParaRPr sz="2400">
              <a:solidFill>
                <a:srgbClr val="37415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374151"/>
              </a:buClr>
              <a:buSzPts val="2400"/>
              <a:buFont typeface="Times New Roman"/>
              <a:buAutoNum type="arabicPeriod"/>
            </a:pPr>
            <a:r>
              <a:rPr lang="zh-CN" sz="2400">
                <a:solidFill>
                  <a:srgbClr val="374151"/>
                </a:solidFill>
                <a:latin typeface="Times New Roman"/>
                <a:ea typeface="Times New Roman"/>
                <a:cs typeface="Times New Roman"/>
                <a:sym typeface="Times New Roman"/>
              </a:rPr>
              <a:t>Different geometries could be defined by an appropriate choice of symmetry transformations.</a:t>
            </a:r>
            <a:endParaRPr sz="2400">
              <a:solidFill>
                <a:srgbClr val="37415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374151"/>
              </a:buClr>
              <a:buSzPts val="2400"/>
              <a:buFont typeface="Times New Roman"/>
              <a:buAutoNum type="arabicPeriod"/>
            </a:pPr>
            <a:r>
              <a:rPr lang="zh-CN" sz="2400">
                <a:solidFill>
                  <a:srgbClr val="374151"/>
                </a:solidFill>
                <a:latin typeface="Times New Roman"/>
                <a:ea typeface="Times New Roman"/>
                <a:cs typeface="Times New Roman"/>
                <a:sym typeface="Times New Roman"/>
              </a:rPr>
              <a:t>Group theory provided a formal language to describe these transformations.</a:t>
            </a:r>
            <a:endParaRPr sz="2400">
              <a:solidFill>
                <a:schemeClr val="dk1"/>
              </a:solidFill>
              <a:latin typeface="Times New Roman"/>
              <a:ea typeface="Times New Roman"/>
              <a:cs typeface="Times New Roman"/>
              <a:sym typeface="Times New Roman"/>
            </a:endParaRPr>
          </a:p>
        </p:txBody>
      </p:sp>
      <p:sp>
        <p:nvSpPr>
          <p:cNvPr id="50" name="Google Shape;50;p12"/>
          <p:cNvSpPr txBox="1"/>
          <p:nvPr/>
        </p:nvSpPr>
        <p:spPr>
          <a:xfrm>
            <a:off x="4133475" y="1371975"/>
            <a:ext cx="46188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History Of Geometry</a:t>
            </a:r>
            <a:endParaRPr sz="3200">
              <a:solidFill>
                <a:srgbClr val="7F7F7F"/>
              </a:solidFill>
              <a:latin typeface="Montserrat"/>
              <a:ea typeface="Montserrat"/>
              <a:cs typeface="Montserrat"/>
              <a:sym typeface="Montserrat"/>
            </a:endParaRPr>
          </a:p>
        </p:txBody>
      </p:sp>
      <p:sp>
        <p:nvSpPr>
          <p:cNvPr id="51" name="Google Shape;51;p12"/>
          <p:cNvSpPr/>
          <p:nvPr/>
        </p:nvSpPr>
        <p:spPr>
          <a:xfrm>
            <a:off x="481965" y="561340"/>
            <a:ext cx="2611800" cy="75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52" name="Google Shape;52;p12"/>
          <p:cNvCxnSpPr>
            <a:stCxn id="51" idx="3"/>
          </p:cNvCxnSpPr>
          <p:nvPr/>
        </p:nvCxnSpPr>
        <p:spPr>
          <a:xfrm>
            <a:off x="3093765" y="599140"/>
            <a:ext cx="8952300" cy="19800"/>
          </a:xfrm>
          <a:prstGeom prst="straightConnector1">
            <a:avLst/>
          </a:prstGeom>
          <a:noFill/>
          <a:ln cap="flat" cmpd="sng" w="9525">
            <a:solidFill>
              <a:srgbClr val="404040"/>
            </a:solidFill>
            <a:prstDash val="solid"/>
            <a:miter lim="800000"/>
            <a:headEnd len="sm" w="sm" type="none"/>
            <a:tailEnd len="sm" w="sm" type="none"/>
          </a:ln>
        </p:spPr>
      </p:cxn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
                                        </p:tgtEl>
                                        <p:attrNameLst>
                                          <p:attrName>style.visibility</p:attrName>
                                        </p:attrNameLst>
                                      </p:cBhvr>
                                      <p:to>
                                        <p:strVal val="visible"/>
                                      </p:to>
                                    </p:set>
                                    <p:animEffect filter="fade" transition="in">
                                      <p:cBhvr>
                                        <p:cTn dur="500"/>
                                        <p:tgtEl>
                                          <p:spTgt spid="50"/>
                                        </p:tgtEl>
                                      </p:cBhvr>
                                    </p:animEffect>
                                  </p:childTnLst>
                                </p:cTn>
                              </p:par>
                              <p:par>
                                <p:cTn fill="hold" nodeType="with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500"/>
                                        <p:tgtEl>
                                          <p:spTgt spid="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nvSpPr>
        <p:spPr>
          <a:xfrm>
            <a:off x="61725" y="966225"/>
            <a:ext cx="12675000" cy="3403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zh-CN" sz="2200">
                <a:solidFill>
                  <a:schemeClr val="dk1"/>
                </a:solidFill>
                <a:latin typeface="Times New Roman"/>
                <a:ea typeface="Times New Roman"/>
                <a:cs typeface="Times New Roman"/>
                <a:sym typeface="Times New Roman"/>
              </a:rPr>
              <a:t>Self-attention mechanisms have enjoyed a sharp rise in popularity in recent years. Their relative implementational simplicity coupled with high efficacy on a wide range of tasks such as language modeling, image recognition or graph-based problems, make them an attractive component to use.</a:t>
            </a:r>
            <a:endParaRPr sz="2200">
              <a:solidFill>
                <a:schemeClr val="dk1"/>
              </a:solidFill>
            </a:endParaRPr>
          </a:p>
          <a:p>
            <a:pPr indent="0" lvl="0" marL="0" rtl="0" algn="just">
              <a:lnSpc>
                <a:spcPct val="115000"/>
              </a:lnSpc>
              <a:spcBef>
                <a:spcPts val="1200"/>
              </a:spcBef>
              <a:spcAft>
                <a:spcPts val="1200"/>
              </a:spcAft>
              <a:buNone/>
            </a:pPr>
            <a:r>
              <a:rPr lang="zh-CN" sz="2200">
                <a:solidFill>
                  <a:schemeClr val="dk1"/>
                </a:solidFill>
                <a:latin typeface="Times New Roman"/>
                <a:ea typeface="Times New Roman"/>
                <a:cs typeface="Times New Roman"/>
                <a:sym typeface="Times New Roman"/>
              </a:rPr>
              <a:t>Permutation equivariance: A key property of self-attention is permutation equivariance. Permutations of point labels 1, ..., n lead to permutations of the self-attention output. This guarantees the attention output does not depend arbitrarily on input point ordering. Wagstaff et al. [33] recently showed that this mechanism can theoretically approximate all permutation equivariant functions. The SE(3)-transformer is a special case of this attention mechanism, inheriting equivariance. </a:t>
            </a:r>
            <a:endParaRPr sz="2200">
              <a:solidFill>
                <a:schemeClr val="dk1"/>
              </a:solidFill>
              <a:latin typeface="Times New Roman"/>
              <a:ea typeface="Times New Roman"/>
              <a:cs typeface="Times New Roman"/>
              <a:sym typeface="Times New Roman"/>
            </a:endParaRPr>
          </a:p>
        </p:txBody>
      </p:sp>
      <p:pic>
        <p:nvPicPr>
          <p:cNvPr id="187" name="Google Shape;187;p30"/>
          <p:cNvPicPr preferRelativeResize="0"/>
          <p:nvPr/>
        </p:nvPicPr>
        <p:blipFill>
          <a:blip r:embed="rId3">
            <a:alphaModFix/>
          </a:blip>
          <a:stretch>
            <a:fillRect/>
          </a:stretch>
        </p:blipFill>
        <p:spPr>
          <a:xfrm>
            <a:off x="0" y="4502613"/>
            <a:ext cx="12858752" cy="2423571"/>
          </a:xfrm>
          <a:prstGeom prst="rect">
            <a:avLst/>
          </a:prstGeom>
          <a:noFill/>
          <a:ln>
            <a:noFill/>
          </a:ln>
        </p:spPr>
      </p:pic>
      <p:sp>
        <p:nvSpPr>
          <p:cNvPr id="188" name="Google Shape;188;p30"/>
          <p:cNvSpPr txBox="1"/>
          <p:nvPr/>
        </p:nvSpPr>
        <p:spPr>
          <a:xfrm>
            <a:off x="5217375" y="340425"/>
            <a:ext cx="24240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Attention…</a:t>
            </a:r>
            <a:endParaRPr sz="3200">
              <a:solidFill>
                <a:srgbClr val="7F7F7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1"/>
          <p:cNvPicPr preferRelativeResize="0"/>
          <p:nvPr/>
        </p:nvPicPr>
        <p:blipFill>
          <a:blip r:embed="rId3">
            <a:alphaModFix/>
          </a:blip>
          <a:stretch>
            <a:fillRect/>
          </a:stretch>
        </p:blipFill>
        <p:spPr>
          <a:xfrm>
            <a:off x="76200" y="235000"/>
            <a:ext cx="12706350" cy="67626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p:nvPr/>
        </p:nvSpPr>
        <p:spPr>
          <a:xfrm>
            <a:off x="481965" y="561340"/>
            <a:ext cx="2611755" cy="7556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201" name="Google Shape;201;p32"/>
          <p:cNvCxnSpPr>
            <a:stCxn id="200" idx="3"/>
          </p:cNvCxnSpPr>
          <p:nvPr/>
        </p:nvCxnSpPr>
        <p:spPr>
          <a:xfrm>
            <a:off x="3093720" y="599123"/>
            <a:ext cx="8952300" cy="19800"/>
          </a:xfrm>
          <a:prstGeom prst="straightConnector1">
            <a:avLst/>
          </a:prstGeom>
          <a:noFill/>
          <a:ln cap="flat" cmpd="sng" w="9525">
            <a:solidFill>
              <a:srgbClr val="404040"/>
            </a:solidFill>
            <a:prstDash val="solid"/>
            <a:miter lim="800000"/>
            <a:headEnd len="sm" w="sm" type="none"/>
            <a:tailEnd len="sm" w="sm" type="none"/>
          </a:ln>
        </p:spPr>
      </p:cxnSp>
      <p:pic>
        <p:nvPicPr>
          <p:cNvPr id="202" name="Google Shape;202;p32"/>
          <p:cNvPicPr preferRelativeResize="0"/>
          <p:nvPr/>
        </p:nvPicPr>
        <p:blipFill>
          <a:blip r:embed="rId3">
            <a:alphaModFix/>
          </a:blip>
          <a:stretch>
            <a:fillRect/>
          </a:stretch>
        </p:blipFill>
        <p:spPr>
          <a:xfrm>
            <a:off x="1411011" y="636900"/>
            <a:ext cx="9976428" cy="6595750"/>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1702200" y="442245"/>
            <a:ext cx="8788500" cy="102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3200"/>
              <a:t>My Project in this Internship</a:t>
            </a:r>
            <a:endParaRPr sz="3200"/>
          </a:p>
        </p:txBody>
      </p:sp>
      <p:sp>
        <p:nvSpPr>
          <p:cNvPr id="208" name="Google Shape;208;p33"/>
          <p:cNvSpPr txBox="1"/>
          <p:nvPr/>
        </p:nvSpPr>
        <p:spPr>
          <a:xfrm>
            <a:off x="259275" y="2177400"/>
            <a:ext cx="9680400" cy="3161700"/>
          </a:xfrm>
          <a:prstGeom prst="rect">
            <a:avLst/>
          </a:prstGeom>
          <a:noFill/>
          <a:ln>
            <a:noFill/>
          </a:ln>
        </p:spPr>
        <p:txBody>
          <a:bodyPr anchorCtr="0" anchor="t" bIns="0" lIns="0" spcFirstLastPara="1" rIns="0" wrap="square" tIns="0">
            <a:spAutoFit/>
          </a:bodyPr>
          <a:lstStyle/>
          <a:p>
            <a:pPr indent="-393700" lvl="0" marL="457200" rtl="0" algn="just">
              <a:lnSpc>
                <a:spcPct val="115000"/>
              </a:lnSpc>
              <a:spcBef>
                <a:spcPts val="0"/>
              </a:spcBef>
              <a:spcAft>
                <a:spcPts val="0"/>
              </a:spcAft>
              <a:buClr>
                <a:schemeClr val="dk1"/>
              </a:buClr>
              <a:buSzPts val="2600"/>
              <a:buFont typeface="Times New Roman"/>
              <a:buChar char="●"/>
            </a:pPr>
            <a:r>
              <a:rPr lang="zh-CN" sz="2600">
                <a:solidFill>
                  <a:schemeClr val="dk1"/>
                </a:solidFill>
                <a:latin typeface="Times New Roman"/>
                <a:ea typeface="Times New Roman"/>
                <a:cs typeface="Times New Roman"/>
                <a:sym typeface="Times New Roman"/>
              </a:rPr>
              <a:t>Learning - Geometric Deep Learning, GNN, </a:t>
            </a:r>
            <a:endParaRPr sz="26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zh-CN" sz="2600">
                <a:solidFill>
                  <a:schemeClr val="dk1"/>
                </a:solidFill>
                <a:latin typeface="Times New Roman"/>
                <a:ea typeface="Times New Roman"/>
                <a:cs typeface="Times New Roman"/>
                <a:sym typeface="Times New Roman"/>
              </a:rPr>
              <a:t>Multi-headded Attention, Transformers Architecture.</a:t>
            </a:r>
            <a:endParaRPr sz="2600">
              <a:solidFill>
                <a:schemeClr val="dk1"/>
              </a:solidFill>
              <a:latin typeface="Times New Roman"/>
              <a:ea typeface="Times New Roman"/>
              <a:cs typeface="Times New Roman"/>
              <a:sym typeface="Times New Roman"/>
            </a:endParaRPr>
          </a:p>
          <a:p>
            <a:pPr indent="-393700" lvl="0" marL="457200" rtl="0" algn="just">
              <a:lnSpc>
                <a:spcPct val="115000"/>
              </a:lnSpc>
              <a:spcBef>
                <a:spcPts val="0"/>
              </a:spcBef>
              <a:spcAft>
                <a:spcPts val="0"/>
              </a:spcAft>
              <a:buClr>
                <a:schemeClr val="dk1"/>
              </a:buClr>
              <a:buSzPts val="2600"/>
              <a:buFont typeface="Times New Roman"/>
              <a:buChar char="●"/>
            </a:pPr>
            <a:r>
              <a:rPr lang="zh-CN" sz="2600">
                <a:solidFill>
                  <a:schemeClr val="dk1"/>
                </a:solidFill>
                <a:latin typeface="Times New Roman"/>
                <a:ea typeface="Times New Roman"/>
                <a:cs typeface="Times New Roman"/>
                <a:sym typeface="Times New Roman"/>
              </a:rPr>
              <a:t>Adding Attention to SE(3)-GNN Model.</a:t>
            </a:r>
            <a:endParaRPr sz="2600">
              <a:solidFill>
                <a:schemeClr val="dk1"/>
              </a:solidFill>
              <a:latin typeface="Times New Roman"/>
              <a:ea typeface="Times New Roman"/>
              <a:cs typeface="Times New Roman"/>
              <a:sym typeface="Times New Roman"/>
            </a:endParaRPr>
          </a:p>
          <a:p>
            <a:pPr indent="-393700" lvl="0" marL="457200" rtl="0" algn="just">
              <a:lnSpc>
                <a:spcPct val="115000"/>
              </a:lnSpc>
              <a:spcBef>
                <a:spcPts val="0"/>
              </a:spcBef>
              <a:spcAft>
                <a:spcPts val="0"/>
              </a:spcAft>
              <a:buClr>
                <a:schemeClr val="dk1"/>
              </a:buClr>
              <a:buSzPts val="2600"/>
              <a:buFont typeface="Times New Roman"/>
              <a:buChar char="●"/>
            </a:pPr>
            <a:r>
              <a:rPr lang="zh-CN" sz="2600">
                <a:solidFill>
                  <a:schemeClr val="dk1"/>
                </a:solidFill>
                <a:latin typeface="Times New Roman"/>
                <a:ea typeface="Times New Roman"/>
                <a:cs typeface="Times New Roman"/>
                <a:sym typeface="Times New Roman"/>
              </a:rPr>
              <a:t>Testing proposed model on various Datasets like:</a:t>
            </a:r>
            <a:endParaRPr sz="26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zh-CN" sz="2600">
                <a:solidFill>
                  <a:schemeClr val="dk1"/>
                </a:solidFill>
                <a:latin typeface="Times New Roman"/>
                <a:ea typeface="Times New Roman"/>
                <a:cs typeface="Times New Roman"/>
                <a:sym typeface="Times New Roman"/>
              </a:rPr>
              <a:t> </a:t>
            </a:r>
            <a:r>
              <a:rPr lang="zh-CN" sz="2600">
                <a:solidFill>
                  <a:schemeClr val="dk1"/>
                </a:solidFill>
                <a:latin typeface="Times New Roman"/>
                <a:ea typeface="Times New Roman"/>
                <a:cs typeface="Times New Roman"/>
                <a:sym typeface="Times New Roman"/>
              </a:rPr>
              <a:t>ScanObjectNN and QM9, MD17 and OC20 datasets.</a:t>
            </a:r>
            <a:endParaRPr sz="2600">
              <a:solidFill>
                <a:schemeClr val="dk1"/>
              </a:solidFill>
              <a:latin typeface="Times New Roman"/>
              <a:ea typeface="Times New Roman"/>
              <a:cs typeface="Times New Roman"/>
              <a:sym typeface="Times New Roman"/>
            </a:endParaRPr>
          </a:p>
          <a:p>
            <a:pPr indent="-393700" lvl="0" marL="457200" rtl="0" algn="just">
              <a:lnSpc>
                <a:spcPct val="115000"/>
              </a:lnSpc>
              <a:spcBef>
                <a:spcPts val="0"/>
              </a:spcBef>
              <a:spcAft>
                <a:spcPts val="0"/>
              </a:spcAft>
              <a:buClr>
                <a:schemeClr val="dk1"/>
              </a:buClr>
              <a:buSzPts val="2600"/>
              <a:buChar char="●"/>
            </a:pPr>
            <a:r>
              <a:rPr lang="zh-CN" sz="2600">
                <a:solidFill>
                  <a:schemeClr val="dk1"/>
                </a:solidFill>
                <a:latin typeface="Times New Roman"/>
                <a:ea typeface="Times New Roman"/>
                <a:cs typeface="Times New Roman"/>
                <a:sym typeface="Times New Roman"/>
              </a:rPr>
              <a:t>Comparison of proposed model with existing state of the art models</a:t>
            </a:r>
            <a:endParaRPr sz="2600">
              <a:solidFill>
                <a:schemeClr val="dk1"/>
              </a:solidFill>
              <a:latin typeface="Times New Roman"/>
              <a:ea typeface="Times New Roman"/>
              <a:cs typeface="Times New Roman"/>
              <a:sym typeface="Times New Roman"/>
            </a:endParaRPr>
          </a:p>
          <a:p>
            <a:pPr indent="-393700" lvl="0" marL="457200" rtl="0" algn="just">
              <a:lnSpc>
                <a:spcPct val="115000"/>
              </a:lnSpc>
              <a:spcBef>
                <a:spcPts val="0"/>
              </a:spcBef>
              <a:spcAft>
                <a:spcPts val="0"/>
              </a:spcAft>
              <a:buClr>
                <a:schemeClr val="dk1"/>
              </a:buClr>
              <a:buSzPts val="2600"/>
              <a:buFont typeface="Times New Roman"/>
              <a:buChar char="●"/>
            </a:pPr>
            <a:r>
              <a:rPr lang="zh-CN" sz="2600">
                <a:solidFill>
                  <a:schemeClr val="dk1"/>
                </a:solidFill>
                <a:latin typeface="Times New Roman"/>
                <a:ea typeface="Times New Roman"/>
                <a:cs typeface="Times New Roman"/>
                <a:sym typeface="Times New Roman"/>
              </a:rPr>
              <a:t>Summarise findings in a Research Paper</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4"/>
          <p:cNvPicPr preferRelativeResize="0"/>
          <p:nvPr/>
        </p:nvPicPr>
        <p:blipFill rotWithShape="1">
          <a:blip r:embed="rId3">
            <a:alphaModFix/>
          </a:blip>
          <a:srcRect b="0" l="0" r="0" t="0"/>
          <a:stretch/>
        </p:blipFill>
        <p:spPr>
          <a:xfrm>
            <a:off x="0" y="15875"/>
            <a:ext cx="12858750" cy="7232650"/>
          </a:xfrm>
          <a:prstGeom prst="rect">
            <a:avLst/>
          </a:prstGeom>
          <a:noFill/>
          <a:ln>
            <a:noFill/>
          </a:ln>
        </p:spPr>
      </p:pic>
      <p:sp>
        <p:nvSpPr>
          <p:cNvPr id="215" name="Google Shape;215;p34"/>
          <p:cNvSpPr txBox="1"/>
          <p:nvPr/>
        </p:nvSpPr>
        <p:spPr>
          <a:xfrm>
            <a:off x="5132705" y="2247900"/>
            <a:ext cx="7425055" cy="13220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8000">
                <a:solidFill>
                  <a:srgbClr val="49713D"/>
                </a:solidFill>
                <a:latin typeface="Montserrat"/>
                <a:ea typeface="Montserrat"/>
                <a:cs typeface="Montserrat"/>
                <a:sym typeface="Montserrat"/>
              </a:rPr>
              <a:t>THANK YOU!</a:t>
            </a:r>
            <a:endParaRPr b="1" sz="8000">
              <a:solidFill>
                <a:srgbClr val="49713D"/>
              </a:solidFill>
              <a:latin typeface="Montserrat"/>
              <a:ea typeface="Montserrat"/>
              <a:cs typeface="Montserrat"/>
              <a:sym typeface="Montserrat"/>
            </a:endParaRPr>
          </a:p>
        </p:txBody>
      </p:sp>
      <p:sp>
        <p:nvSpPr>
          <p:cNvPr id="216" name="Google Shape;216;p34"/>
          <p:cNvSpPr txBox="1"/>
          <p:nvPr/>
        </p:nvSpPr>
        <p:spPr>
          <a:xfrm>
            <a:off x="6164850" y="3393125"/>
            <a:ext cx="51207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300">
                <a:solidFill>
                  <a:srgbClr val="49713D"/>
                </a:solidFill>
                <a:latin typeface="Montserrat"/>
                <a:ea typeface="Montserrat"/>
                <a:cs typeface="Montserrat"/>
                <a:sym typeface="Montserrat"/>
              </a:rPr>
              <a:t>Special Thanks to Ramzan Sir</a:t>
            </a:r>
            <a:endParaRPr b="1" sz="2300">
              <a:solidFill>
                <a:srgbClr val="49713D"/>
              </a:solidFill>
              <a:latin typeface="Montserrat"/>
              <a:ea typeface="Montserrat"/>
              <a:cs typeface="Montserrat"/>
              <a:sym typeface="Montserrat"/>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250"/>
                                        <p:tgtEl>
                                          <p:spTgt spid="2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nvSpPr>
        <p:spPr>
          <a:xfrm>
            <a:off x="259275" y="2340850"/>
            <a:ext cx="12367200" cy="3900300"/>
          </a:xfrm>
          <a:prstGeom prst="rect">
            <a:avLst/>
          </a:prstGeom>
          <a:noFill/>
          <a:ln>
            <a:noFill/>
          </a:ln>
        </p:spPr>
        <p:txBody>
          <a:bodyPr anchorCtr="0" anchor="t" bIns="0" lIns="0" spcFirstLastPara="1" rIns="0" wrap="square" tIns="0">
            <a:spAutoFit/>
          </a:bodyPr>
          <a:lstStyle/>
          <a:p>
            <a:pPr indent="-406400" lvl="0" marL="457200" rtl="0" algn="l">
              <a:lnSpc>
                <a:spcPct val="115000"/>
              </a:lnSpc>
              <a:spcBef>
                <a:spcPts val="1500"/>
              </a:spcBef>
              <a:spcAft>
                <a:spcPts val="0"/>
              </a:spcAft>
              <a:buClr>
                <a:srgbClr val="374151"/>
              </a:buClr>
              <a:buSzPts val="2800"/>
              <a:buFont typeface="Times New Roman"/>
              <a:buAutoNum type="arabicPeriod"/>
            </a:pPr>
            <a:r>
              <a:rPr lang="zh-CN" sz="2800">
                <a:solidFill>
                  <a:srgbClr val="374151"/>
                </a:solidFill>
                <a:latin typeface="Times New Roman"/>
                <a:ea typeface="Times New Roman"/>
                <a:cs typeface="Times New Roman"/>
                <a:sym typeface="Times New Roman"/>
              </a:rPr>
              <a:t>The Erlangen program had a profound impact on geometry and mathematics.</a:t>
            </a:r>
            <a:endParaRPr sz="2800">
              <a:solidFill>
                <a:srgbClr val="374151"/>
              </a:solidFill>
              <a:latin typeface="Times New Roman"/>
              <a:ea typeface="Times New Roman"/>
              <a:cs typeface="Times New Roman"/>
              <a:sym typeface="Times New Roman"/>
            </a:endParaRPr>
          </a:p>
          <a:p>
            <a:pPr indent="-406400" lvl="0" marL="457200" rtl="0" algn="l">
              <a:lnSpc>
                <a:spcPct val="115000"/>
              </a:lnSpc>
              <a:spcBef>
                <a:spcPts val="0"/>
              </a:spcBef>
              <a:spcAft>
                <a:spcPts val="0"/>
              </a:spcAft>
              <a:buClr>
                <a:srgbClr val="374151"/>
              </a:buClr>
              <a:buSzPts val="2800"/>
              <a:buFont typeface="Times New Roman"/>
              <a:buAutoNum type="arabicPeriod"/>
            </a:pPr>
            <a:r>
              <a:rPr lang="zh-CN" sz="2800">
                <a:solidFill>
                  <a:srgbClr val="374151"/>
                </a:solidFill>
                <a:latin typeface="Times New Roman"/>
                <a:ea typeface="Times New Roman"/>
                <a:cs typeface="Times New Roman"/>
                <a:sym typeface="Times New Roman"/>
              </a:rPr>
              <a:t>It extended into other fields, especially Physics, Chemistry.</a:t>
            </a:r>
            <a:endParaRPr sz="2800">
              <a:solidFill>
                <a:srgbClr val="374151"/>
              </a:solidFill>
              <a:latin typeface="Times New Roman"/>
              <a:ea typeface="Times New Roman"/>
              <a:cs typeface="Times New Roman"/>
              <a:sym typeface="Times New Roman"/>
            </a:endParaRPr>
          </a:p>
          <a:p>
            <a:pPr indent="-406400" lvl="0" marL="457200" rtl="0" algn="l">
              <a:lnSpc>
                <a:spcPct val="115000"/>
              </a:lnSpc>
              <a:spcBef>
                <a:spcPts val="0"/>
              </a:spcBef>
              <a:spcAft>
                <a:spcPts val="0"/>
              </a:spcAft>
              <a:buClr>
                <a:srgbClr val="374151"/>
              </a:buClr>
              <a:buSzPts val="2800"/>
              <a:buFont typeface="Times New Roman"/>
              <a:buAutoNum type="arabicPeriod"/>
            </a:pPr>
            <a:r>
              <a:rPr lang="zh-CN" sz="2800">
                <a:solidFill>
                  <a:srgbClr val="374151"/>
                </a:solidFill>
                <a:latin typeface="Times New Roman"/>
                <a:ea typeface="Times New Roman"/>
                <a:cs typeface="Times New Roman"/>
                <a:sym typeface="Times New Roman"/>
              </a:rPr>
              <a:t>Symmetry considerations in physics led to the derivation of conservation laws (Noether's theorem).</a:t>
            </a:r>
            <a:endParaRPr sz="2800">
              <a:solidFill>
                <a:srgbClr val="374151"/>
              </a:solidFill>
              <a:latin typeface="Times New Roman"/>
              <a:ea typeface="Times New Roman"/>
              <a:cs typeface="Times New Roman"/>
              <a:sym typeface="Times New Roman"/>
            </a:endParaRPr>
          </a:p>
          <a:p>
            <a:pPr indent="-406400" lvl="0" marL="457200" rtl="0" algn="l">
              <a:lnSpc>
                <a:spcPct val="115000"/>
              </a:lnSpc>
              <a:spcBef>
                <a:spcPts val="0"/>
              </a:spcBef>
              <a:spcAft>
                <a:spcPts val="0"/>
              </a:spcAft>
              <a:buClr>
                <a:srgbClr val="374151"/>
              </a:buClr>
              <a:buSzPts val="2800"/>
              <a:buFont typeface="Times New Roman"/>
              <a:buAutoNum type="arabicPeriod"/>
            </a:pPr>
            <a:r>
              <a:rPr lang="zh-CN" sz="2800">
                <a:solidFill>
                  <a:srgbClr val="374151"/>
                </a:solidFill>
                <a:latin typeface="Times New Roman"/>
                <a:ea typeface="Times New Roman"/>
                <a:cs typeface="Times New Roman"/>
                <a:sym typeface="Times New Roman"/>
              </a:rPr>
              <a:t>The concept of gauge invariance, developed by Yang and Mills, unified fundamental forces (except gravity) in the standard model.</a:t>
            </a:r>
            <a:endParaRPr sz="2800">
              <a:solidFill>
                <a:srgbClr val="374151"/>
              </a:solidFill>
              <a:latin typeface="Times New Roman"/>
              <a:ea typeface="Times New Roman"/>
              <a:cs typeface="Times New Roman"/>
              <a:sym typeface="Times New Roman"/>
            </a:endParaRPr>
          </a:p>
          <a:p>
            <a:pPr indent="-406400" lvl="0" marL="457200" rtl="0" algn="l">
              <a:lnSpc>
                <a:spcPct val="115000"/>
              </a:lnSpc>
              <a:spcBef>
                <a:spcPts val="0"/>
              </a:spcBef>
              <a:spcAft>
                <a:spcPts val="0"/>
              </a:spcAft>
              <a:buClr>
                <a:srgbClr val="374151"/>
              </a:buClr>
              <a:buSzPts val="2800"/>
              <a:buFont typeface="Times New Roman"/>
              <a:buAutoNum type="arabicPeriod"/>
            </a:pPr>
            <a:r>
              <a:rPr lang="zh-CN" sz="2800">
                <a:solidFill>
                  <a:srgbClr val="374151"/>
                </a:solidFill>
                <a:latin typeface="Times New Roman"/>
                <a:ea typeface="Times New Roman"/>
                <a:cs typeface="Times New Roman"/>
                <a:sym typeface="Times New Roman"/>
              </a:rPr>
              <a:t>Similar to the situation in 19th-century geometry, deep learning lacks unifying principles.</a:t>
            </a:r>
            <a:endParaRPr sz="2800">
              <a:solidFill>
                <a:srgbClr val="374151"/>
              </a:solidFill>
              <a:latin typeface="Times New Roman"/>
              <a:ea typeface="Times New Roman"/>
              <a:cs typeface="Times New Roman"/>
              <a:sym typeface="Times New Roman"/>
            </a:endParaRPr>
          </a:p>
        </p:txBody>
      </p:sp>
      <p:sp>
        <p:nvSpPr>
          <p:cNvPr id="59" name="Google Shape;59;p13"/>
          <p:cNvSpPr txBox="1"/>
          <p:nvPr/>
        </p:nvSpPr>
        <p:spPr>
          <a:xfrm>
            <a:off x="3409275" y="1617150"/>
            <a:ext cx="59799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Impact of Erlangen’s Work</a:t>
            </a:r>
            <a:endParaRPr sz="3200">
              <a:solidFill>
                <a:srgbClr val="7F7F7F"/>
              </a:solidFill>
              <a:latin typeface="Montserrat"/>
              <a:ea typeface="Montserrat"/>
              <a:cs typeface="Montserrat"/>
              <a:sym typeface="Montserrat"/>
            </a:endParaRPr>
          </a:p>
        </p:txBody>
      </p:sp>
      <p:sp>
        <p:nvSpPr>
          <p:cNvPr id="60" name="Google Shape;60;p13"/>
          <p:cNvSpPr/>
          <p:nvPr/>
        </p:nvSpPr>
        <p:spPr>
          <a:xfrm>
            <a:off x="481965" y="561340"/>
            <a:ext cx="2611800" cy="75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61" name="Google Shape;61;p13"/>
          <p:cNvCxnSpPr>
            <a:stCxn id="60" idx="3"/>
          </p:cNvCxnSpPr>
          <p:nvPr/>
        </p:nvCxnSpPr>
        <p:spPr>
          <a:xfrm>
            <a:off x="3093765" y="599140"/>
            <a:ext cx="8952300" cy="19800"/>
          </a:xfrm>
          <a:prstGeom prst="straightConnector1">
            <a:avLst/>
          </a:prstGeom>
          <a:noFill/>
          <a:ln cap="flat" cmpd="sng" w="9525">
            <a:solidFill>
              <a:srgbClr val="404040"/>
            </a:solidFill>
            <a:prstDash val="solid"/>
            <a:miter lim="800000"/>
            <a:headEnd len="sm" w="sm" type="none"/>
            <a:tailEnd len="sm" w="sm" type="none"/>
          </a:ln>
        </p:spPr>
      </p:cxn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500"/>
                                        <p:tgtEl>
                                          <p:spTgt spid="59"/>
                                        </p:tgtEl>
                                      </p:cBhvr>
                                    </p:animEffect>
                                  </p:childTnLst>
                                </p:cTn>
                              </p:par>
                              <p:par>
                                <p:cTn fill="hold" nodeType="with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nvSpPr>
        <p:spPr>
          <a:xfrm>
            <a:off x="259275" y="2340850"/>
            <a:ext cx="12367200" cy="48918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SzPts val="1100"/>
              <a:buNone/>
            </a:pPr>
            <a:r>
              <a:rPr lang="zh-CN" sz="2800">
                <a:solidFill>
                  <a:schemeClr val="dk1"/>
                </a:solidFill>
                <a:latin typeface="Times New Roman"/>
                <a:ea typeface="Times New Roman"/>
                <a:cs typeface="Times New Roman"/>
                <a:sym typeface="Times New Roman"/>
              </a:rPr>
              <a:t>Traditional deep learning methods are designed to work on data that is represented in a Euclidean space, where points can be easily compared to each other using distance metrics. However, non-Euclidean data does not have a natural distance metric, and so traditional deep learning methods cannot be used directly.</a:t>
            </a:r>
            <a:endParaRPr sz="2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rPr lang="zh-CN" sz="2800">
                <a:solidFill>
                  <a:schemeClr val="dk1"/>
                </a:solidFill>
                <a:latin typeface="Times New Roman"/>
                <a:ea typeface="Times New Roman"/>
                <a:cs typeface="Times New Roman"/>
                <a:sym typeface="Times New Roman"/>
              </a:rPr>
              <a:t>The non-Euclidean nature of such data implies that there are no such familiar properties as global parameterization, common system of coordinates, vector space structure, or shift-invariance.</a:t>
            </a:r>
            <a:endParaRPr sz="2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0" marR="0" rtl="0" algn="l">
              <a:lnSpc>
                <a:spcPct val="125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
        <p:nvSpPr>
          <p:cNvPr id="68" name="Google Shape;68;p14"/>
          <p:cNvSpPr txBox="1"/>
          <p:nvPr/>
        </p:nvSpPr>
        <p:spPr>
          <a:xfrm>
            <a:off x="2630925" y="1453700"/>
            <a:ext cx="76239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Why</a:t>
            </a:r>
            <a:r>
              <a:rPr lang="zh-CN" sz="3200">
                <a:solidFill>
                  <a:srgbClr val="7F7F7F"/>
                </a:solidFill>
                <a:latin typeface="Montserrat"/>
                <a:ea typeface="Montserrat"/>
                <a:cs typeface="Montserrat"/>
                <a:sym typeface="Montserrat"/>
              </a:rPr>
              <a:t> is Geometric Deep Learning ?</a:t>
            </a:r>
            <a:endParaRPr sz="3200">
              <a:solidFill>
                <a:srgbClr val="7F7F7F"/>
              </a:solidFill>
              <a:latin typeface="Montserrat"/>
              <a:ea typeface="Montserrat"/>
              <a:cs typeface="Montserrat"/>
              <a:sym typeface="Montserrat"/>
            </a:endParaRPr>
          </a:p>
        </p:txBody>
      </p:sp>
      <p:sp>
        <p:nvSpPr>
          <p:cNvPr id="69" name="Google Shape;69;p14"/>
          <p:cNvSpPr/>
          <p:nvPr/>
        </p:nvSpPr>
        <p:spPr>
          <a:xfrm>
            <a:off x="481965" y="561340"/>
            <a:ext cx="2611800" cy="75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70" name="Google Shape;70;p14"/>
          <p:cNvCxnSpPr>
            <a:stCxn id="69" idx="3"/>
          </p:cNvCxnSpPr>
          <p:nvPr/>
        </p:nvCxnSpPr>
        <p:spPr>
          <a:xfrm>
            <a:off x="3093765" y="599140"/>
            <a:ext cx="8952300" cy="19800"/>
          </a:xfrm>
          <a:prstGeom prst="straightConnector1">
            <a:avLst/>
          </a:prstGeom>
          <a:noFill/>
          <a:ln cap="flat" cmpd="sng" w="9525">
            <a:solidFill>
              <a:srgbClr val="404040"/>
            </a:solidFill>
            <a:prstDash val="solid"/>
            <a:miter lim="800000"/>
            <a:headEnd len="sm" w="sm" type="none"/>
            <a:tailEnd len="sm" w="sm" type="none"/>
          </a:ln>
        </p:spPr>
      </p:cxn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5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5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259275" y="2340850"/>
            <a:ext cx="12367200" cy="48918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SzPts val="1100"/>
              <a:buNone/>
            </a:pPr>
            <a:r>
              <a:rPr lang="zh-CN" sz="2800">
                <a:solidFill>
                  <a:schemeClr val="dk1"/>
                </a:solidFill>
                <a:latin typeface="Times New Roman"/>
                <a:ea typeface="Times New Roman"/>
                <a:cs typeface="Times New Roman"/>
                <a:sym typeface="Times New Roman"/>
              </a:rPr>
              <a:t>Geometric deep learning is a subfield of machine learning that focuses on developing deep learning models for data that is not naturally represented in Euclidean space. This type of data is often found in natural and social sciences, where objects and relationships are often represented as graphs or manifolds.</a:t>
            </a:r>
            <a:endParaRPr sz="2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rPr lang="zh-CN" sz="2800">
                <a:solidFill>
                  <a:schemeClr val="dk1"/>
                </a:solidFill>
                <a:latin typeface="Times New Roman"/>
                <a:ea typeface="Times New Roman"/>
                <a:cs typeface="Times New Roman"/>
                <a:sym typeface="Times New Roman"/>
              </a:rPr>
              <a:t>Geometric deep learning is an umbrella term for emerging techniques attempting to generalize (structured) deep neural models to non-Euclidean domains such as graphs and manifolds. </a:t>
            </a:r>
            <a:endParaRPr sz="2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2800">
              <a:solidFill>
                <a:schemeClr val="dk1"/>
              </a:solidFill>
              <a:latin typeface="Times New Roman"/>
              <a:ea typeface="Times New Roman"/>
              <a:cs typeface="Times New Roman"/>
              <a:sym typeface="Times New Roman"/>
            </a:endParaRPr>
          </a:p>
          <a:p>
            <a:pPr indent="0" lvl="0" marL="0" marR="0" rtl="0" algn="l">
              <a:lnSpc>
                <a:spcPct val="125000"/>
              </a:lnSpc>
              <a:spcBef>
                <a:spcPts val="0"/>
              </a:spcBef>
              <a:spcAft>
                <a:spcPts val="0"/>
              </a:spcAft>
              <a:buNone/>
            </a:pPr>
            <a:r>
              <a:t/>
            </a:r>
            <a:endParaRPr sz="2800">
              <a:solidFill>
                <a:srgbClr val="7F7F7F"/>
              </a:solidFill>
              <a:latin typeface="Montserrat"/>
              <a:ea typeface="Montserrat"/>
              <a:cs typeface="Montserrat"/>
              <a:sym typeface="Montserrat"/>
            </a:endParaRPr>
          </a:p>
        </p:txBody>
      </p:sp>
      <p:sp>
        <p:nvSpPr>
          <p:cNvPr id="77" name="Google Shape;77;p15"/>
          <p:cNvSpPr txBox="1"/>
          <p:nvPr/>
        </p:nvSpPr>
        <p:spPr>
          <a:xfrm>
            <a:off x="2630925" y="1453700"/>
            <a:ext cx="76239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What is Geometric Deep Learning</a:t>
            </a:r>
            <a:endParaRPr sz="3200">
              <a:solidFill>
                <a:srgbClr val="7F7F7F"/>
              </a:solidFill>
              <a:latin typeface="Montserrat"/>
              <a:ea typeface="Montserrat"/>
              <a:cs typeface="Montserrat"/>
              <a:sym typeface="Montserrat"/>
            </a:endParaRPr>
          </a:p>
        </p:txBody>
      </p:sp>
      <p:sp>
        <p:nvSpPr>
          <p:cNvPr id="78" name="Google Shape;78;p15"/>
          <p:cNvSpPr/>
          <p:nvPr/>
        </p:nvSpPr>
        <p:spPr>
          <a:xfrm>
            <a:off x="481965" y="561340"/>
            <a:ext cx="2611755" cy="7556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79" name="Google Shape;79;p15"/>
          <p:cNvCxnSpPr>
            <a:stCxn id="78" idx="3"/>
          </p:cNvCxnSpPr>
          <p:nvPr/>
        </p:nvCxnSpPr>
        <p:spPr>
          <a:xfrm>
            <a:off x="3093720" y="599123"/>
            <a:ext cx="8952300" cy="19800"/>
          </a:xfrm>
          <a:prstGeom prst="straightConnector1">
            <a:avLst/>
          </a:prstGeom>
          <a:noFill/>
          <a:ln cap="flat" cmpd="sng" w="9525">
            <a:solidFill>
              <a:srgbClr val="404040"/>
            </a:solidFill>
            <a:prstDash val="solid"/>
            <a:miter lim="800000"/>
            <a:headEnd len="sm" w="sm" type="none"/>
            <a:tailEnd len="sm" w="sm" type="none"/>
          </a:ln>
        </p:spPr>
      </p:cxn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749500" y="208400"/>
            <a:ext cx="11359750" cy="6815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nvSpPr>
        <p:spPr>
          <a:xfrm>
            <a:off x="245775" y="2170525"/>
            <a:ext cx="12367200" cy="4542300"/>
          </a:xfrm>
          <a:prstGeom prst="rect">
            <a:avLst/>
          </a:prstGeom>
          <a:noFill/>
          <a:ln>
            <a:noFill/>
          </a:ln>
        </p:spPr>
        <p:txBody>
          <a:bodyPr anchorCtr="0" anchor="t" bIns="0" lIns="0" spcFirstLastPara="1" rIns="0" wrap="square" tIns="0">
            <a:spAutoFit/>
          </a:bodyPr>
          <a:lstStyle/>
          <a:p>
            <a:pPr indent="-393700" lvl="0" marL="457200" rtl="0" algn="just">
              <a:lnSpc>
                <a:spcPct val="115000"/>
              </a:lnSpc>
              <a:spcBef>
                <a:spcPts val="1500"/>
              </a:spcBef>
              <a:spcAft>
                <a:spcPts val="0"/>
              </a:spcAft>
              <a:buClr>
                <a:schemeClr val="dk1"/>
              </a:buClr>
              <a:buSzPts val="2600"/>
              <a:buFont typeface="Times New Roman"/>
              <a:buAutoNum type="arabicPeriod"/>
            </a:pPr>
            <a:r>
              <a:rPr lang="zh-CN" sz="2600">
                <a:solidFill>
                  <a:schemeClr val="dk1"/>
                </a:solidFill>
                <a:latin typeface="Times New Roman"/>
                <a:ea typeface="Times New Roman"/>
                <a:cs typeface="Times New Roman"/>
                <a:sym typeface="Times New Roman"/>
              </a:rPr>
              <a:t>Graphs model relations and interactions, such as social networks.</a:t>
            </a:r>
            <a:endParaRPr sz="2600">
              <a:solidFill>
                <a:schemeClr val="dk1"/>
              </a:solidFill>
              <a:latin typeface="Times New Roman"/>
              <a:ea typeface="Times New Roman"/>
              <a:cs typeface="Times New Roman"/>
              <a:sym typeface="Times New Roman"/>
            </a:endParaRPr>
          </a:p>
          <a:p>
            <a:pPr indent="-393700" lvl="0" marL="457200" rtl="0" algn="just">
              <a:lnSpc>
                <a:spcPct val="115000"/>
              </a:lnSpc>
              <a:spcBef>
                <a:spcPts val="0"/>
              </a:spcBef>
              <a:spcAft>
                <a:spcPts val="0"/>
              </a:spcAft>
              <a:buClr>
                <a:schemeClr val="dk1"/>
              </a:buClr>
              <a:buSzPts val="2600"/>
              <a:buFont typeface="Times New Roman"/>
              <a:buAutoNum type="arabicPeriod"/>
            </a:pPr>
            <a:r>
              <a:rPr lang="zh-CN" sz="2600">
                <a:solidFill>
                  <a:schemeClr val="dk1"/>
                </a:solidFill>
                <a:latin typeface="Times New Roman"/>
                <a:ea typeface="Times New Roman"/>
                <a:cs typeface="Times New Roman"/>
                <a:sym typeface="Times New Roman"/>
              </a:rPr>
              <a:t>Nodes represent users, and edges capture relationships.</a:t>
            </a:r>
            <a:endParaRPr sz="2600">
              <a:solidFill>
                <a:schemeClr val="dk1"/>
              </a:solidFill>
              <a:latin typeface="Times New Roman"/>
              <a:ea typeface="Times New Roman"/>
              <a:cs typeface="Times New Roman"/>
              <a:sym typeface="Times New Roman"/>
            </a:endParaRPr>
          </a:p>
          <a:p>
            <a:pPr indent="-393700" lvl="0" marL="457200" rtl="0" algn="just">
              <a:lnSpc>
                <a:spcPct val="115000"/>
              </a:lnSpc>
              <a:spcBef>
                <a:spcPts val="0"/>
              </a:spcBef>
              <a:spcAft>
                <a:spcPts val="0"/>
              </a:spcAft>
              <a:buClr>
                <a:schemeClr val="dk1"/>
              </a:buClr>
              <a:buSzPts val="2600"/>
              <a:buFont typeface="Times New Roman"/>
              <a:buAutoNum type="arabicPeriod"/>
            </a:pPr>
            <a:r>
              <a:rPr lang="zh-CN" sz="2600">
                <a:solidFill>
                  <a:schemeClr val="dk1"/>
                </a:solidFill>
                <a:latin typeface="Times New Roman"/>
                <a:ea typeface="Times New Roman"/>
                <a:cs typeface="Times New Roman"/>
                <a:sym typeface="Times New Roman"/>
              </a:rPr>
              <a:t>Graphs lack canonical node ordering, requiring permutation invariance and equivariance.</a:t>
            </a:r>
            <a:endParaRPr sz="2600">
              <a:solidFill>
                <a:schemeClr val="dk1"/>
              </a:solidFill>
              <a:latin typeface="Times New Roman"/>
              <a:ea typeface="Times New Roman"/>
              <a:cs typeface="Times New Roman"/>
              <a:sym typeface="Times New Roman"/>
            </a:endParaRPr>
          </a:p>
          <a:p>
            <a:pPr indent="-393700" lvl="0" marL="457200" rtl="0" algn="just">
              <a:lnSpc>
                <a:spcPct val="115000"/>
              </a:lnSpc>
              <a:spcBef>
                <a:spcPts val="0"/>
              </a:spcBef>
              <a:spcAft>
                <a:spcPts val="0"/>
              </a:spcAft>
              <a:buClr>
                <a:schemeClr val="dk1"/>
              </a:buClr>
              <a:buSzPts val="2600"/>
              <a:buFont typeface="Times New Roman"/>
              <a:buAutoNum type="arabicPeriod"/>
            </a:pPr>
            <a:r>
              <a:rPr lang="zh-CN" sz="2600">
                <a:solidFill>
                  <a:schemeClr val="dk1"/>
                </a:solidFill>
                <a:latin typeface="Times New Roman"/>
                <a:ea typeface="Times New Roman"/>
                <a:cs typeface="Times New Roman"/>
                <a:sym typeface="Times New Roman"/>
              </a:rPr>
              <a:t>Local aggregation functions capture neighborhood information.</a:t>
            </a:r>
            <a:endParaRPr sz="2600">
              <a:solidFill>
                <a:schemeClr val="dk1"/>
              </a:solidFill>
              <a:latin typeface="Times New Roman"/>
              <a:ea typeface="Times New Roman"/>
              <a:cs typeface="Times New Roman"/>
              <a:sym typeface="Times New Roman"/>
            </a:endParaRPr>
          </a:p>
          <a:p>
            <a:pPr indent="-393700" lvl="0" marL="457200" rtl="0" algn="just">
              <a:lnSpc>
                <a:spcPct val="115000"/>
              </a:lnSpc>
              <a:spcBef>
                <a:spcPts val="0"/>
              </a:spcBef>
              <a:spcAft>
                <a:spcPts val="0"/>
              </a:spcAft>
              <a:buClr>
                <a:schemeClr val="dk1"/>
              </a:buClr>
              <a:buSzPts val="2600"/>
              <a:buFont typeface="Times New Roman"/>
              <a:buAutoNum type="arabicPeriod"/>
            </a:pPr>
            <a:r>
              <a:rPr lang="zh-CN" sz="2600">
                <a:solidFill>
                  <a:schemeClr val="dk1"/>
                </a:solidFill>
                <a:latin typeface="Times New Roman"/>
                <a:ea typeface="Times New Roman"/>
                <a:cs typeface="Times New Roman"/>
                <a:sym typeface="Times New Roman"/>
              </a:rPr>
              <a:t>In natural language processing, words in a corpus can be represented by the co-occurrence graph, where two words are connected if they often appear near each other.</a:t>
            </a:r>
            <a:endParaRPr sz="2600">
              <a:solidFill>
                <a:schemeClr val="dk1"/>
              </a:solidFill>
              <a:latin typeface="Times New Roman"/>
              <a:ea typeface="Times New Roman"/>
              <a:cs typeface="Times New Roman"/>
              <a:sym typeface="Times New Roman"/>
            </a:endParaRPr>
          </a:p>
          <a:p>
            <a:pPr indent="-393700" lvl="0" marL="457200" rtl="0" algn="just">
              <a:lnSpc>
                <a:spcPct val="115000"/>
              </a:lnSpc>
              <a:spcBef>
                <a:spcPts val="0"/>
              </a:spcBef>
              <a:spcAft>
                <a:spcPts val="0"/>
              </a:spcAft>
              <a:buClr>
                <a:schemeClr val="dk1"/>
              </a:buClr>
              <a:buSzPts val="2600"/>
              <a:buFont typeface="Times New Roman"/>
              <a:buAutoNum type="arabicPeriod"/>
            </a:pPr>
            <a:r>
              <a:rPr lang="zh-CN" sz="2600">
                <a:solidFill>
                  <a:schemeClr val="dk1"/>
                </a:solidFill>
                <a:latin typeface="Times New Roman"/>
                <a:ea typeface="Times New Roman"/>
                <a:cs typeface="Times New Roman"/>
                <a:sym typeface="Times New Roman"/>
              </a:rPr>
              <a:t>Geometric deep learning has the potential to be used to solve a wide range of problems in natural and social </a:t>
            </a:r>
            <a:r>
              <a:rPr lang="zh-CN" sz="2600">
                <a:solidFill>
                  <a:schemeClr val="dk1"/>
                </a:solidFill>
                <a:latin typeface="Times New Roman"/>
                <a:ea typeface="Times New Roman"/>
                <a:cs typeface="Times New Roman"/>
                <a:sym typeface="Times New Roman"/>
              </a:rPr>
              <a:t>sciences</a:t>
            </a:r>
            <a:r>
              <a:rPr lang="zh-CN" sz="2600">
                <a:solidFill>
                  <a:schemeClr val="dk1"/>
                </a:solidFill>
                <a:latin typeface="Times New Roman"/>
                <a:ea typeface="Times New Roman"/>
                <a:cs typeface="Times New Roman"/>
                <a:sym typeface="Times New Roman"/>
              </a:rPr>
              <a:t>. For example, geometric deep learning could be used to develop models of social networks, brain networks, and gene regulatory networks.</a:t>
            </a:r>
            <a:endParaRPr sz="2600">
              <a:solidFill>
                <a:schemeClr val="dk1"/>
              </a:solidFill>
              <a:latin typeface="Times New Roman"/>
              <a:ea typeface="Times New Roman"/>
              <a:cs typeface="Times New Roman"/>
              <a:sym typeface="Times New Roman"/>
            </a:endParaRPr>
          </a:p>
        </p:txBody>
      </p:sp>
      <p:sp>
        <p:nvSpPr>
          <p:cNvPr id="92" name="Google Shape;92;p17"/>
          <p:cNvSpPr txBox="1"/>
          <p:nvPr/>
        </p:nvSpPr>
        <p:spPr>
          <a:xfrm>
            <a:off x="2630925" y="1310675"/>
            <a:ext cx="76239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Graph in Geometric Deep Learning</a:t>
            </a:r>
            <a:endParaRPr sz="3200">
              <a:solidFill>
                <a:srgbClr val="7F7F7F"/>
              </a:solidFill>
              <a:latin typeface="Montserrat"/>
              <a:ea typeface="Montserrat"/>
              <a:cs typeface="Montserrat"/>
              <a:sym typeface="Montserrat"/>
            </a:endParaRPr>
          </a:p>
        </p:txBody>
      </p:sp>
      <p:sp>
        <p:nvSpPr>
          <p:cNvPr id="93" name="Google Shape;93;p17"/>
          <p:cNvSpPr/>
          <p:nvPr/>
        </p:nvSpPr>
        <p:spPr>
          <a:xfrm>
            <a:off x="481965" y="561340"/>
            <a:ext cx="2611800" cy="75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94" name="Google Shape;94;p17"/>
          <p:cNvCxnSpPr>
            <a:stCxn id="93" idx="3"/>
          </p:cNvCxnSpPr>
          <p:nvPr/>
        </p:nvCxnSpPr>
        <p:spPr>
          <a:xfrm>
            <a:off x="3093765" y="599140"/>
            <a:ext cx="8952300" cy="19800"/>
          </a:xfrm>
          <a:prstGeom prst="straightConnector1">
            <a:avLst/>
          </a:prstGeom>
          <a:noFill/>
          <a:ln cap="flat" cmpd="sng" w="9525">
            <a:solidFill>
              <a:srgbClr val="404040"/>
            </a:solidFill>
            <a:prstDash val="solid"/>
            <a:miter lim="800000"/>
            <a:headEnd len="sm" w="sm" type="none"/>
            <a:tailEnd len="sm" w="sm" type="none"/>
          </a:ln>
        </p:spPr>
      </p:cxn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686200" y="152400"/>
            <a:ext cx="11739055" cy="708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nvSpPr>
        <p:spPr>
          <a:xfrm>
            <a:off x="137025" y="1716225"/>
            <a:ext cx="12524400" cy="4773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zh-CN" sz="2800">
                <a:solidFill>
                  <a:schemeClr val="dk1"/>
                </a:solidFill>
                <a:latin typeface="Times New Roman"/>
                <a:ea typeface="Times New Roman"/>
                <a:cs typeface="Times New Roman"/>
                <a:sym typeface="Times New Roman"/>
              </a:rPr>
              <a:t>A P</a:t>
            </a:r>
            <a:r>
              <a:rPr lang="zh-CN" sz="2800">
                <a:solidFill>
                  <a:schemeClr val="dk1"/>
                </a:solidFill>
                <a:latin typeface="Times New Roman"/>
                <a:ea typeface="Times New Roman"/>
                <a:cs typeface="Times New Roman"/>
                <a:sym typeface="Times New Roman"/>
              </a:rPr>
              <a:t>roperty of the neural network where the function being applied to the graph changes in the same way as the input graph with the reordering of the nodes. In other words, an equivariant function on a graph produces outputs that are transformed in a consistent manner when the input graph undergoes node permutations.</a:t>
            </a:r>
            <a:endParaRPr sz="28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None/>
            </a:pPr>
            <a:r>
              <a:rPr lang="zh-CN" sz="2800">
                <a:solidFill>
                  <a:schemeClr val="dk1"/>
                </a:solidFill>
                <a:latin typeface="Times New Roman"/>
                <a:ea typeface="Times New Roman"/>
                <a:cs typeface="Times New Roman"/>
                <a:sym typeface="Times New Roman"/>
              </a:rPr>
              <a:t>Equivariance ensures that the neural network can capture and preserve the structural information of the graph, regardless of the ordering of the nodes. It allows the network to learn patterns and relationships that are invariant under node permutations, making it suitable for tasks such as node classification, link prediction, and graph-level predictions.</a:t>
            </a:r>
            <a:endParaRPr sz="2800">
              <a:solidFill>
                <a:schemeClr val="dk1"/>
              </a:solidFill>
              <a:latin typeface="Times New Roman"/>
              <a:ea typeface="Times New Roman"/>
              <a:cs typeface="Times New Roman"/>
              <a:sym typeface="Times New Roman"/>
            </a:endParaRPr>
          </a:p>
        </p:txBody>
      </p:sp>
      <p:sp>
        <p:nvSpPr>
          <p:cNvPr id="107" name="Google Shape;107;p19"/>
          <p:cNvSpPr txBox="1"/>
          <p:nvPr/>
        </p:nvSpPr>
        <p:spPr>
          <a:xfrm>
            <a:off x="1935525" y="922500"/>
            <a:ext cx="89274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3200">
                <a:solidFill>
                  <a:srgbClr val="7F7F7F"/>
                </a:solidFill>
                <a:latin typeface="Montserrat"/>
                <a:ea typeface="Montserrat"/>
                <a:cs typeface="Montserrat"/>
                <a:sym typeface="Montserrat"/>
              </a:rPr>
              <a:t>Equivariance in </a:t>
            </a:r>
            <a:r>
              <a:rPr lang="zh-CN" sz="3200">
                <a:solidFill>
                  <a:srgbClr val="7F7F7F"/>
                </a:solidFill>
                <a:latin typeface="Montserrat"/>
                <a:ea typeface="Montserrat"/>
                <a:cs typeface="Montserrat"/>
                <a:sym typeface="Montserrat"/>
              </a:rPr>
              <a:t>Geometric Deep Learning</a:t>
            </a:r>
            <a:endParaRPr sz="3200">
              <a:solidFill>
                <a:srgbClr val="7F7F7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自定义设计方案">
  <a:themeElements>
    <a:clrScheme name="自定义 1983">
      <a:dk1>
        <a:srgbClr val="000000"/>
      </a:dk1>
      <a:lt1>
        <a:srgbClr val="FFFFFF"/>
      </a:lt1>
      <a:dk2>
        <a:srgbClr val="44546A"/>
      </a:dk2>
      <a:lt2>
        <a:srgbClr val="E7E6E6"/>
      </a:lt2>
      <a:accent1>
        <a:srgbClr val="007A37"/>
      </a:accent1>
      <a:accent2>
        <a:srgbClr val="EC9631"/>
      </a:accent2>
      <a:accent3>
        <a:srgbClr val="007A37"/>
      </a:accent3>
      <a:accent4>
        <a:srgbClr val="EC9631"/>
      </a:accent4>
      <a:accent5>
        <a:srgbClr val="007A37"/>
      </a:accent5>
      <a:accent6>
        <a:srgbClr val="EC9631"/>
      </a:accent6>
      <a:hlink>
        <a:srgbClr val="007A37"/>
      </a:hlink>
      <a:folHlink>
        <a:srgbClr val="EC963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